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9" r:id="rId1"/>
  </p:sldMasterIdLst>
  <p:notesMasterIdLst>
    <p:notesMasterId r:id="rId17"/>
  </p:notesMasterIdLst>
  <p:sldIdLst>
    <p:sldId id="256" r:id="rId2"/>
    <p:sldId id="257" r:id="rId3"/>
    <p:sldId id="261" r:id="rId4"/>
    <p:sldId id="282" r:id="rId5"/>
    <p:sldId id="277" r:id="rId6"/>
    <p:sldId id="291" r:id="rId7"/>
    <p:sldId id="287" r:id="rId8"/>
    <p:sldId id="288" r:id="rId9"/>
    <p:sldId id="293" r:id="rId10"/>
    <p:sldId id="294" r:id="rId11"/>
    <p:sldId id="289" r:id="rId12"/>
    <p:sldId id="290" r:id="rId13"/>
    <p:sldId id="292" r:id="rId14"/>
    <p:sldId id="280" r:id="rId15"/>
    <p:sldId id="286" r:id="rId16"/>
  </p:sldIdLst>
  <p:sldSz cx="9144000" cy="6858000" type="screen4x3"/>
  <p:notesSz cx="6858000" cy="9144000"/>
  <p:embeddedFontLst>
    <p:embeddedFont>
      <p:font typeface="a뉴고딕L" panose="02020600000000000000" pitchFamily="18" charset="-127"/>
      <p:regular r:id="rId18"/>
    </p:embeddedFont>
    <p:embeddedFont>
      <p:font typeface="Calibri Light" panose="020F0302020204030204" pitchFamily="34" charset="0"/>
      <p:regular r:id="rId19"/>
      <p:italic r:id="rId20"/>
    </p:embeddedFont>
    <p:embeddedFont>
      <p:font typeface="a뉴고딕E" panose="02020600000000000000" pitchFamily="18" charset="-127"/>
      <p:regular r:id="rId21"/>
    </p:embeddedFont>
    <p:embeddedFont>
      <p:font typeface="Calibri" panose="020F0502020204030204" pitchFamily="34" charset="0"/>
      <p:regular r:id="rId22"/>
      <p:bold r:id="rId23"/>
      <p:italic r:id="rId24"/>
      <p:boldItalic r:id="rId25"/>
    </p:embeddedFont>
    <p:embeddedFont>
      <p:font typeface="a뉴고딕M" panose="02020600000000000000" pitchFamily="18" charset="-127"/>
      <p:regular r:id="rId26"/>
    </p:embeddedFont>
    <p:embeddedFont>
      <p:font typeface="맑은 고딕" panose="020B0503020000020004" pitchFamily="50" charset="-127"/>
      <p:regular r:id="rId27"/>
      <p:bold r:id="rId2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ACA5AE"/>
    <a:srgbClr val="7088AE"/>
    <a:srgbClr val="F6F6F6"/>
    <a:srgbClr val="51C4EB"/>
    <a:srgbClr val="E62F8A"/>
    <a:srgbClr val="5A5A5A"/>
    <a:srgbClr val="6D6D6D"/>
    <a:srgbClr val="545454"/>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9" autoAdjust="0"/>
    <p:restoredTop sz="64352" autoAdjust="0"/>
  </p:normalViewPr>
  <p:slideViewPr>
    <p:cSldViewPr snapToGrid="0" snapToObjects="1">
      <p:cViewPr varScale="1">
        <p:scale>
          <a:sx n="73" d="100"/>
          <a:sy n="73" d="100"/>
        </p:scale>
        <p:origin x="450" y="66"/>
      </p:cViewPr>
      <p:guideLst>
        <p:guide orient="horz" pos="21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abcd.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abcd.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ko-KR"/>
  <c:roundedCorners val="0"/>
  <c:style val="2"/>
  <c:chart>
    <c:title>
      <c:tx>
        <c:rich>
          <a:bodyPr rot="0" vert="horz" anchor="ctr" anchorCtr="1"/>
          <a:lstStyle/>
          <a:p>
            <a:pPr algn="ctr">
              <a:defRPr sz="1400" b="0" i="0" u="none" baseline="0">
                <a:solidFill>
                  <a:srgbClr val="000000"/>
                </a:solidFill>
                <a:latin typeface="+mn-lt"/>
                <a:ea typeface="+mn-lt"/>
              </a:defRPr>
            </a:pPr>
            <a:r>
              <a:rPr lang="ko-KR" altLang="en-US" sz="1400" b="0" i="0" u="none" baseline="0">
                <a:solidFill>
                  <a:srgbClr val="000000"/>
                </a:solidFill>
                <a:latin typeface="+mn-lt"/>
                <a:ea typeface="+mn-lt"/>
              </a:rPr>
              <a:t>Accuracy(on Validation)</a:t>
            </a:r>
          </a:p>
        </c:rich>
      </c:tx>
      <c:overlay val="0"/>
      <c:spPr>
        <a:noFill/>
        <a:ln>
          <a:noFill/>
          <a:round/>
        </a:ln>
      </c:spPr>
    </c:title>
    <c:autoTitleDeleted val="0"/>
    <c:plotArea>
      <c:layout>
        <c:manualLayout>
          <c:layoutTarget val="inner"/>
          <c:xMode val="edge"/>
          <c:yMode val="edge"/>
          <c:x val="9.7412880315956712E-2"/>
          <c:y val="0.21142993782879005"/>
          <c:w val="0.88819714423742568"/>
          <c:h val="0.61697676958242487"/>
        </c:manualLayout>
      </c:layout>
      <c:barChart>
        <c:barDir val="col"/>
        <c:grouping val="clustered"/>
        <c:varyColors val="1"/>
        <c:ser>
          <c:idx val="0"/>
          <c:order val="0"/>
          <c:tx>
            <c:strRef>
              <c:f>Sheet1!$G$1</c:f>
              <c:strCache>
                <c:ptCount val="1"/>
                <c:pt idx="0">
                  <c:v>Validation Accracy</c:v>
                </c:pt>
              </c:strCache>
            </c:strRef>
          </c:tx>
          <c:spPr>
            <a:solidFill>
              <a:srgbClr val="8BA9D8">
                <a:alpha val="100000"/>
              </a:srgbClr>
            </a:solidFill>
            <a:ln>
              <a:noFill/>
              <a:round/>
            </a:ln>
          </c:spPr>
          <c:invertIfNegative val="1"/>
          <c:cat>
            <c:strRef>
              <c:f>Sheet1!$F$2:$F$21</c:f>
              <c:strCach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strCache>
            </c:strRef>
          </c:cat>
          <c:val>
            <c:numRef>
              <c:f>Sheet1!$G$2:$G$21</c:f>
              <c:numCache>
                <c:formatCode>General</c:formatCode>
                <c:ptCount val="20"/>
                <c:pt idx="0">
                  <c:v>0.71169899999999997</c:v>
                </c:pt>
                <c:pt idx="1">
                  <c:v>0.72829200000000005</c:v>
                </c:pt>
                <c:pt idx="2">
                  <c:v>0.74169099999999999</c:v>
                </c:pt>
                <c:pt idx="3">
                  <c:v>0.753278</c:v>
                </c:pt>
                <c:pt idx="4">
                  <c:v>0.76256900000000005</c:v>
                </c:pt>
                <c:pt idx="5">
                  <c:v>0.76967799999999997</c:v>
                </c:pt>
                <c:pt idx="6">
                  <c:v>0.77435100000000001</c:v>
                </c:pt>
                <c:pt idx="7">
                  <c:v>0.77859400000000001</c:v>
                </c:pt>
                <c:pt idx="8">
                  <c:v>0.78293400000000002</c:v>
                </c:pt>
                <c:pt idx="9">
                  <c:v>0.785721</c:v>
                </c:pt>
                <c:pt idx="10">
                  <c:v>0.78828299999999996</c:v>
                </c:pt>
                <c:pt idx="11">
                  <c:v>0.79100899999999996</c:v>
                </c:pt>
                <c:pt idx="12">
                  <c:v>0.79382399999999997</c:v>
                </c:pt>
                <c:pt idx="13">
                  <c:v>0.79597499999999999</c:v>
                </c:pt>
                <c:pt idx="14">
                  <c:v>0.79790300000000003</c:v>
                </c:pt>
                <c:pt idx="15">
                  <c:v>0.80004900000000001</c:v>
                </c:pt>
                <c:pt idx="16">
                  <c:v>0.80184200000000005</c:v>
                </c:pt>
                <c:pt idx="17">
                  <c:v>0.80358099999999999</c:v>
                </c:pt>
                <c:pt idx="18">
                  <c:v>0.80479999999999996</c:v>
                </c:pt>
                <c:pt idx="19">
                  <c:v>0.80620199999999997</c:v>
                </c:pt>
              </c:numCache>
            </c:numRef>
          </c:val>
          <c:extLst>
            <c:ext xmlns:c14="http://schemas.microsoft.com/office/drawing/2007/8/2/chart" uri="{6F2FDCE9-48DA-4B69-8628-5D25D57E5C99}">
              <c14:invertSolidFillFmt>
                <c14:spPr xmlns:c14="http://schemas.microsoft.com/office/drawing/2007/8/2/chart">
                  <a:solidFill>
                    <a:srgbClr val="FFFFFF"/>
                  </a:solidFill>
                  <a:ln>
                    <a:noFill/>
                    <a:round/>
                  </a:ln>
                </c14:spPr>
              </c14:invertSolidFillFmt>
            </c:ext>
            <c:ext xmlns:c16="http://schemas.microsoft.com/office/drawing/2014/chart" uri="{C3380CC4-5D6E-409C-BE32-E72D297353CC}">
              <c16:uniqueId val="{00000000-FDCD-42F1-92DE-24645E339D81}"/>
            </c:ext>
          </c:extLst>
        </c:ser>
        <c:dLbls>
          <c:showLegendKey val="0"/>
          <c:showVal val="0"/>
          <c:showCatName val="0"/>
          <c:showSerName val="0"/>
          <c:showPercent val="0"/>
          <c:showBubbleSize val="0"/>
        </c:dLbls>
        <c:gapWidth val="219"/>
        <c:overlap val="-27"/>
        <c:axId val="1111"/>
        <c:axId val="2222"/>
      </c:barChart>
      <c:catAx>
        <c:axId val="1111"/>
        <c:scaling>
          <c:orientation val="minMax"/>
        </c:scaling>
        <c:delete val="0"/>
        <c:axPos val="b"/>
        <c:numFmt formatCode="General" sourceLinked="0"/>
        <c:majorTickMark val="none"/>
        <c:minorTickMark val="none"/>
        <c:tickLblPos val="nextTo"/>
        <c:spPr>
          <a:noFill/>
          <a:ln w="9525" cap="flat">
            <a:solidFill>
              <a:srgbClr val="808080">
                <a:alpha val="100000"/>
              </a:srgbClr>
            </a:solidFill>
            <a:round/>
          </a:ln>
        </c:spPr>
        <c:txPr>
          <a:bodyPr rot="-5400000" vert="horz" anchor="ctr" anchorCtr="1"/>
          <a:lstStyle/>
          <a:p>
            <a:pPr>
              <a:defRPr sz="900" b="0" i="0" u="none" baseline="0">
                <a:solidFill>
                  <a:srgbClr val="595959"/>
                </a:solidFill>
                <a:latin typeface="+mn-lt"/>
                <a:ea typeface="+mn-lt"/>
              </a:defRPr>
            </a:pPr>
            <a:endParaRPr lang="ko-KR"/>
          </a:p>
        </c:txPr>
        <c:crossAx val="2222"/>
        <c:crosses val="autoZero"/>
        <c:auto val="1"/>
        <c:lblAlgn val="ctr"/>
        <c:lblOffset val="100"/>
        <c:noMultiLvlLbl val="1"/>
      </c:catAx>
      <c:valAx>
        <c:axId val="2222"/>
        <c:scaling>
          <c:orientation val="minMax"/>
        </c:scaling>
        <c:delete val="0"/>
        <c:axPos val="l"/>
        <c:majorGridlines>
          <c:spPr>
            <a:ln w="9525" cap="flat">
              <a:solidFill>
                <a:srgbClr val="808080">
                  <a:alpha val="100000"/>
                </a:srgbClr>
              </a:solidFill>
              <a:round/>
            </a:ln>
          </c:spPr>
        </c:majorGridlines>
        <c:numFmt formatCode="0%" sourceLinked="0"/>
        <c:majorTickMark val="none"/>
        <c:minorTickMark val="none"/>
        <c:tickLblPos val="nextTo"/>
        <c:spPr>
          <a:noFill/>
          <a:ln>
            <a:noFill/>
            <a:round/>
          </a:ln>
        </c:spPr>
        <c:txPr>
          <a:bodyPr/>
          <a:lstStyle/>
          <a:p>
            <a:pPr>
              <a:defRPr sz="900" b="0" i="0" u="none" baseline="0">
                <a:solidFill>
                  <a:srgbClr val="595959"/>
                </a:solidFill>
                <a:latin typeface="+mn-lt"/>
                <a:ea typeface="+mn-lt"/>
              </a:defRPr>
            </a:pPr>
            <a:endParaRPr lang="ko-KR"/>
          </a:p>
        </c:txPr>
        <c:crossAx val="1111"/>
        <c:crosses val="autoZero"/>
        <c:crossBetween val="between"/>
      </c:valAx>
      <c:spPr>
        <a:noFill/>
        <a:ln>
          <a:noFill/>
          <a:round/>
        </a:ln>
      </c:spPr>
    </c:plotArea>
    <c:plotVisOnly val="1"/>
    <c:dispBlanksAs val="gap"/>
    <c:showDLblsOverMax val="1"/>
  </c:chart>
  <c:spPr>
    <a:ln>
      <a:noFill/>
      <a:round/>
    </a:ln>
  </c:spPr>
  <c:txPr>
    <a:bodyPr/>
    <a:lstStyle/>
    <a:p>
      <a:pPr>
        <a:defRPr sz="1000" b="0" i="0" u="none" baseline="0">
          <a:solidFill>
            <a:srgbClr val="000000"/>
          </a:solidFill>
          <a:latin typeface="맑은 고딕"/>
          <a:ea typeface="맑은 고딕"/>
        </a:defRPr>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ko-KR"/>
  <c:roundedCorners val="0"/>
  <c:style val="2"/>
  <c:chart>
    <c:title>
      <c:tx>
        <c:rich>
          <a:bodyPr rot="0" vert="horz" anchor="ctr" anchorCtr="1"/>
          <a:lstStyle/>
          <a:p>
            <a:pPr algn="ctr">
              <a:defRPr sz="1400" b="0" i="0" u="none" baseline="0">
                <a:solidFill>
                  <a:srgbClr val="000000"/>
                </a:solidFill>
                <a:latin typeface="+mn-lt"/>
                <a:ea typeface="+mn-lt"/>
              </a:defRPr>
            </a:pPr>
            <a:r>
              <a:rPr lang="ko-KR" altLang="en-US" sz="1400" b="0" i="0" u="none" baseline="0">
                <a:solidFill>
                  <a:srgbClr val="000000"/>
                </a:solidFill>
                <a:latin typeface="+mn-lt"/>
                <a:ea typeface="+mn-lt"/>
              </a:rPr>
              <a:t>Accuracy(Changes as we edit data)</a:t>
            </a:r>
          </a:p>
        </c:rich>
      </c:tx>
      <c:overlay val="0"/>
      <c:spPr>
        <a:noFill/>
        <a:ln>
          <a:noFill/>
          <a:round/>
        </a:ln>
      </c:spPr>
    </c:title>
    <c:autoTitleDeleted val="0"/>
    <c:plotArea>
      <c:layout/>
      <c:barChart>
        <c:barDir val="col"/>
        <c:grouping val="clustered"/>
        <c:varyColors val="1"/>
        <c:ser>
          <c:idx val="0"/>
          <c:order val="0"/>
          <c:spPr>
            <a:solidFill>
              <a:srgbClr val="8BA9D8">
                <a:alpha val="100000"/>
              </a:srgbClr>
            </a:solidFill>
            <a:ln>
              <a:noFill/>
              <a:round/>
            </a:ln>
          </c:spPr>
          <c:invertIfNegative val="1"/>
          <c:cat>
            <c:strRef>
              <c:f>Sheet1!$C$5:$C$12</c:f>
              <c:strCache>
                <c:ptCount val="8"/>
                <c:pt idx="0">
                  <c:v>Raw data</c:v>
                </c:pt>
                <c:pt idx="1">
                  <c:v>Type definition</c:v>
                </c:pt>
                <c:pt idx="2">
                  <c:v>Adding song's year</c:v>
                </c:pt>
                <c:pt idx="3">
                  <c:v>Separating dates</c:v>
                </c:pt>
                <c:pt idx="4">
                  <c:v>Adding length features</c:v>
                </c:pt>
                <c:pt idx="5">
                  <c:v>Adding number of play</c:v>
                </c:pt>
                <c:pt idx="6">
                  <c:v>Adding producer features</c:v>
                </c:pt>
                <c:pt idx="7">
                  <c:v>Adding number of artist's song play</c:v>
                </c:pt>
              </c:strCache>
            </c:strRef>
          </c:cat>
          <c:val>
            <c:numRef>
              <c:f>Sheet1!$D$5:$D$12</c:f>
              <c:numCache>
                <c:formatCode>0.00%</c:formatCode>
                <c:ptCount val="8"/>
                <c:pt idx="0">
                  <c:v>0.62</c:v>
                </c:pt>
                <c:pt idx="1">
                  <c:v>0.628</c:v>
                </c:pt>
                <c:pt idx="2">
                  <c:v>0.64200000000000002</c:v>
                </c:pt>
                <c:pt idx="3">
                  <c:v>0.65600000000000003</c:v>
                </c:pt>
                <c:pt idx="4">
                  <c:v>0.66800000000000004</c:v>
                </c:pt>
                <c:pt idx="5">
                  <c:v>0.67600000000000005</c:v>
                </c:pt>
                <c:pt idx="6">
                  <c:v>0.68300000000000005</c:v>
                </c:pt>
                <c:pt idx="7">
                  <c:v>0.68700000000000006</c:v>
                </c:pt>
              </c:numCache>
            </c:numRef>
          </c:val>
          <c:extLst>
            <c:ext xmlns:c14="http://schemas.microsoft.com/office/drawing/2007/8/2/chart" uri="{6F2FDCE9-48DA-4B69-8628-5D25D57E5C99}">
              <c14:invertSolidFillFmt>
                <c14:spPr xmlns:c14="http://schemas.microsoft.com/office/drawing/2007/8/2/chart">
                  <a:solidFill>
                    <a:srgbClr val="FFFFFF"/>
                  </a:solidFill>
                  <a:ln>
                    <a:noFill/>
                    <a:round/>
                  </a:ln>
                </c14:spPr>
              </c14:invertSolidFillFmt>
            </c:ext>
            <c:ext xmlns:c16="http://schemas.microsoft.com/office/drawing/2014/chart" uri="{C3380CC4-5D6E-409C-BE32-E72D297353CC}">
              <c16:uniqueId val="{00000000-1E5F-4B3C-B545-6414880052FA}"/>
            </c:ext>
          </c:extLst>
        </c:ser>
        <c:dLbls>
          <c:showLegendKey val="0"/>
          <c:showVal val="0"/>
          <c:showCatName val="0"/>
          <c:showSerName val="0"/>
          <c:showPercent val="0"/>
          <c:showBubbleSize val="0"/>
        </c:dLbls>
        <c:gapWidth val="219"/>
        <c:overlap val="-27"/>
        <c:axId val="1111"/>
        <c:axId val="2222"/>
      </c:barChart>
      <c:catAx>
        <c:axId val="1111"/>
        <c:scaling>
          <c:orientation val="minMax"/>
        </c:scaling>
        <c:delete val="0"/>
        <c:axPos val="b"/>
        <c:numFmt formatCode="General" sourceLinked="0"/>
        <c:majorTickMark val="none"/>
        <c:minorTickMark val="none"/>
        <c:tickLblPos val="nextTo"/>
        <c:spPr>
          <a:noFill/>
          <a:ln w="9525" cap="flat">
            <a:solidFill>
              <a:srgbClr val="808080">
                <a:alpha val="100000"/>
              </a:srgbClr>
            </a:solidFill>
            <a:round/>
          </a:ln>
        </c:spPr>
        <c:txPr>
          <a:bodyPr/>
          <a:lstStyle/>
          <a:p>
            <a:pPr>
              <a:defRPr sz="900" b="0" i="0" u="none" baseline="0">
                <a:solidFill>
                  <a:srgbClr val="595959"/>
                </a:solidFill>
                <a:latin typeface="+mn-lt"/>
                <a:ea typeface="+mn-lt"/>
              </a:defRPr>
            </a:pPr>
            <a:endParaRPr lang="ko-KR"/>
          </a:p>
        </c:txPr>
        <c:crossAx val="2222"/>
        <c:crosses val="autoZero"/>
        <c:auto val="1"/>
        <c:lblAlgn val="ctr"/>
        <c:lblOffset val="100"/>
        <c:noMultiLvlLbl val="1"/>
      </c:catAx>
      <c:valAx>
        <c:axId val="2222"/>
        <c:scaling>
          <c:orientation val="minMax"/>
          <c:min val="0.6"/>
        </c:scaling>
        <c:delete val="0"/>
        <c:axPos val="l"/>
        <c:majorGridlines>
          <c:spPr>
            <a:ln w="9525" cap="flat">
              <a:solidFill>
                <a:srgbClr val="808080">
                  <a:alpha val="100000"/>
                </a:srgbClr>
              </a:solidFill>
              <a:round/>
            </a:ln>
          </c:spPr>
        </c:majorGridlines>
        <c:numFmt formatCode="0.00%" sourceLinked="1"/>
        <c:majorTickMark val="none"/>
        <c:minorTickMark val="none"/>
        <c:tickLblPos val="nextTo"/>
        <c:spPr>
          <a:noFill/>
          <a:ln>
            <a:noFill/>
            <a:round/>
          </a:ln>
        </c:spPr>
        <c:txPr>
          <a:bodyPr/>
          <a:lstStyle/>
          <a:p>
            <a:pPr>
              <a:defRPr sz="900" b="0" i="0" u="none" baseline="0">
                <a:solidFill>
                  <a:srgbClr val="595959"/>
                </a:solidFill>
                <a:latin typeface="+mn-lt"/>
                <a:ea typeface="+mn-lt"/>
              </a:defRPr>
            </a:pPr>
            <a:endParaRPr lang="ko-KR"/>
          </a:p>
        </c:txPr>
        <c:crossAx val="1111"/>
        <c:crosses val="autoZero"/>
        <c:crossBetween val="between"/>
      </c:valAx>
      <c:spPr>
        <a:noFill/>
        <a:ln>
          <a:noFill/>
          <a:round/>
        </a:ln>
      </c:spPr>
    </c:plotArea>
    <c:plotVisOnly val="1"/>
    <c:dispBlanksAs val="gap"/>
    <c:showDLblsOverMax val="1"/>
  </c:chart>
  <c:spPr>
    <a:ln>
      <a:noFill/>
      <a:round/>
    </a:ln>
  </c:spPr>
  <c:txPr>
    <a:bodyPr/>
    <a:lstStyle/>
    <a:p>
      <a:pPr>
        <a:defRPr sz="1000" b="0" i="0" u="none" baseline="0">
          <a:solidFill>
            <a:srgbClr val="000000"/>
          </a:solidFill>
          <a:latin typeface="맑은 고딕"/>
          <a:ea typeface="맑은 고딕"/>
        </a:defRPr>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89E87-4688-4CA8-BA4E-33A5C683B332}" type="datetimeFigureOut">
              <a:rPr lang="ko-KR" altLang="en-US" smtClean="0"/>
              <a:t>2017-12-19</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F8D4A-A91D-4F41-89DC-112A04205903}" type="slidenum">
              <a:rPr lang="ko-KR" altLang="en-US" smtClean="0"/>
              <a:t>‹#›</a:t>
            </a:fld>
            <a:endParaRPr lang="ko-KR" altLang="en-US"/>
          </a:p>
        </p:txBody>
      </p:sp>
    </p:spTree>
    <p:extLst>
      <p:ext uri="{BB962C8B-B14F-4D97-AF65-F5344CB8AC3E}">
        <p14:creationId xmlns:p14="http://schemas.microsoft.com/office/powerpoint/2010/main" val="24653227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Good afternoon. We are </a:t>
            </a:r>
            <a:r>
              <a:rPr lang="en-US" altLang="ko-KR" sz="1200" kern="1200" dirty="0" err="1">
                <a:solidFill>
                  <a:schemeClr val="tx1"/>
                </a:solidFill>
                <a:effectLst/>
                <a:latin typeface="+mn-lt"/>
                <a:ea typeface="+mn-ea"/>
                <a:cs typeface="+mn-cs"/>
              </a:rPr>
              <a:t>Xlarge</a:t>
            </a:r>
            <a:r>
              <a:rPr lang="en-US" altLang="ko-KR" sz="1200" kern="1200" dirty="0">
                <a:solidFill>
                  <a:schemeClr val="tx1"/>
                </a:solidFill>
                <a:effectLst/>
                <a:latin typeface="+mn-lt"/>
                <a:ea typeface="+mn-ea"/>
                <a:cs typeface="+mn-cs"/>
              </a:rPr>
              <a:t>. Project topic is Music Recommendation. Teammates are </a:t>
            </a:r>
            <a:r>
              <a:rPr lang="en-US" altLang="ko-KR" sz="1200" kern="1200" dirty="0" err="1">
                <a:solidFill>
                  <a:schemeClr val="tx1"/>
                </a:solidFill>
                <a:effectLst/>
                <a:latin typeface="+mn-lt"/>
                <a:ea typeface="+mn-ea"/>
                <a:cs typeface="+mn-cs"/>
              </a:rPr>
              <a:t>Seunggeun</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Jihoon</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Junhu</a:t>
            </a:r>
            <a:r>
              <a:rPr lang="en-US" altLang="ko-KR" sz="1200" kern="1200" dirty="0">
                <a:solidFill>
                  <a:schemeClr val="tx1"/>
                </a:solidFill>
                <a:effectLst/>
                <a:latin typeface="+mn-lt"/>
                <a:ea typeface="+mn-ea"/>
                <a:cs typeface="+mn-cs"/>
              </a:rPr>
              <a:t> | Nawon and </a:t>
            </a:r>
            <a:r>
              <a:rPr lang="en-US" altLang="ko-KR" sz="1200" kern="1200" dirty="0" err="1">
                <a:solidFill>
                  <a:schemeClr val="tx1"/>
                </a:solidFill>
                <a:effectLst/>
                <a:latin typeface="+mn-lt"/>
                <a:ea typeface="+mn-ea"/>
                <a:cs typeface="+mn-cs"/>
              </a:rPr>
              <a:t>Yujin</a:t>
            </a:r>
            <a:r>
              <a:rPr lang="en-US" altLang="ko-KR" sz="1200" kern="1200" dirty="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a:t>
            </a:fld>
            <a:endParaRPr lang="ko-KR" altLang="en-US"/>
          </a:p>
        </p:txBody>
      </p:sp>
    </p:spTree>
    <p:extLst>
      <p:ext uri="{BB962C8B-B14F-4D97-AF65-F5344CB8AC3E}">
        <p14:creationId xmlns:p14="http://schemas.microsoft.com/office/powerpoint/2010/main" val="49816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5435" cy="3086735"/>
          </a:xfrm>
        </p:spPr>
      </p:sp>
      <p:sp>
        <p:nvSpPr>
          <p:cNvPr id="3" name="슬라이드 노트 개체 틀 2"/>
          <p:cNvSpPr>
            <a:spLocks noGrp="1"/>
          </p:cNvSpPr>
          <p:nvPr>
            <p:ph type="body" idx="1"/>
          </p:nvPr>
        </p:nvSpPr>
        <p:spPr>
          <a:xfrm>
            <a:off x="685800" y="4400550"/>
            <a:ext cx="5487670" cy="3601720"/>
          </a:xfrm>
        </p:spPr>
        <p:txBody>
          <a:bodyPr vert="horz" wrap="square" lIns="91440" tIns="45720" rIns="91440" bIns="45720" numCol="1" anchor="t">
            <a:noAutofit/>
          </a:bodyPr>
          <a:lstStyle/>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Some data set wasn't be classified meaningfully, when using chosen features. So Random forest is not recommended if the number of features is large.</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Random forest lost explanatory power which is advantage of decision tree. this is called a black boxed algorithm.</a:t>
            </a:r>
            <a:endParaRPr lang="ko-KR" altLang="en-US" sz="1200" b="0" cap="none" dirty="0">
              <a:latin typeface="맑은 고딕" charset="0"/>
              <a:ea typeface="맑은 고딕" charset="0"/>
            </a:endParaRPr>
          </a:p>
        </p:txBody>
      </p:sp>
      <p:sp>
        <p:nvSpPr>
          <p:cNvPr id="4" name="슬라이드 번호 개체 틀 3"/>
          <p:cNvSpPr>
            <a:spLocks noGrp="1"/>
          </p:cNvSpPr>
          <p:nvPr>
            <p:ph type="sldNum" sz="quarter" idx="10"/>
          </p:nvPr>
        </p:nvSpPr>
        <p:spPr>
          <a:xfrm>
            <a:off x="3884930" y="8685530"/>
            <a:ext cx="2972435" cy="459105"/>
          </a:xfrm>
        </p:spPr>
        <p:txBody>
          <a:bodyPr/>
          <a:lstStyle/>
          <a:p>
            <a:fld id="{0F7F8D4A-A91D-4F41-89DC-112A04205903}" type="slidenum">
              <a:rPr lang="ko-KR" altLang="en-US" smtClean="0"/>
              <a:t>10</a:t>
            </a:fld>
            <a:endParaRPr lang="ko-KR" altLang="en-US"/>
          </a:p>
        </p:txBody>
      </p:sp>
    </p:spTree>
    <p:extLst>
      <p:ext uri="{BB962C8B-B14F-4D97-AF65-F5344CB8AC3E}">
        <p14:creationId xmlns:p14="http://schemas.microsoft.com/office/powerpoint/2010/main" val="284982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5435" cy="3086735"/>
          </a:xfrm>
        </p:spPr>
      </p:sp>
      <p:sp>
        <p:nvSpPr>
          <p:cNvPr id="3" name="슬라이드 노트 개체 틀 2"/>
          <p:cNvSpPr>
            <a:spLocks noGrp="1"/>
          </p:cNvSpPr>
          <p:nvPr>
            <p:ph type="body" idx="1"/>
          </p:nvPr>
        </p:nvSpPr>
        <p:spPr>
          <a:xfrm>
            <a:off x="685800" y="4400550"/>
            <a:ext cx="5487670" cy="3601720"/>
          </a:xfrm>
        </p:spPr>
        <p:txBody>
          <a:bodyPr vert="horz" wrap="square" lIns="91440" tIns="45720" rIns="91440" bIns="45720" numCol="1" anchor="t">
            <a:noAutofit/>
          </a:bodyPr>
          <a:lstStyle/>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The Third model is Gradient Boosting. What we have spent most of our time in Gradient Boosting was to add new features from the given data. This is because GBM has more accuracy as we add more valid features. The features we added can be divided into four major categories. The first is to modify incorrect data and specify type of data. For example, if NA value is found in song length data, it is replaced with average value. and then we clarifies the data type of the feature where the existing type was object. </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The second is Adding features related with the song. we add score feature depending on the length of the song, Also we add the number of times the song was played.</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The third is Adding features related with time. We subdivided the user's expiration time and registration time, and added the song release year using isrc which is the unique ID of the song.</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The Fourth is Adding features related with song’s producers. We added features such as whether this song is featured and the number of artists, composers, lyricists and whether artists and composers are the same.</a:t>
            </a:r>
            <a:endParaRPr lang="ko-KR" altLang="en-US" sz="1200" b="0" cap="none" dirty="0">
              <a:latin typeface="맑은 고딕" charset="0"/>
              <a:ea typeface="맑은 고딕" charset="0"/>
            </a:endParaRPr>
          </a:p>
        </p:txBody>
      </p:sp>
      <p:sp>
        <p:nvSpPr>
          <p:cNvPr id="4" name="슬라이드 번호 개체 틀 3"/>
          <p:cNvSpPr>
            <a:spLocks noGrp="1"/>
          </p:cNvSpPr>
          <p:nvPr>
            <p:ph type="sldNum" sz="quarter" idx="10"/>
          </p:nvPr>
        </p:nvSpPr>
        <p:spPr>
          <a:xfrm>
            <a:off x="3884930" y="8685530"/>
            <a:ext cx="2972435" cy="459105"/>
          </a:xfrm>
        </p:spPr>
        <p:txBody>
          <a:bodyPr/>
          <a:lstStyle/>
          <a:p>
            <a:fld id="{0F7F8D4A-A91D-4F41-89DC-112A04205903}" type="slidenum">
              <a:rPr lang="ko-KR" altLang="en-US" smtClean="0"/>
              <a:t>11</a:t>
            </a:fld>
            <a:endParaRPr lang="ko-KR" altLang="en-US"/>
          </a:p>
        </p:txBody>
      </p:sp>
    </p:spTree>
    <p:extLst>
      <p:ext uri="{BB962C8B-B14F-4D97-AF65-F5344CB8AC3E}">
        <p14:creationId xmlns:p14="http://schemas.microsoft.com/office/powerpoint/2010/main" val="6952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a:xfrm>
            <a:off x="685800" y="4400550"/>
            <a:ext cx="5487035" cy="3601085"/>
          </a:xfrm>
        </p:spPr>
        <p:txBody>
          <a:bodyPr vert="horz" wrap="square" lIns="91440" tIns="45720" rIns="91440" bIns="45720" numCol="1" anchor="t">
            <a:noAutofit/>
          </a:bodyPr>
          <a:lstStyle/>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By using Gbm, the accuracy records eighty point six percents and the accuracy of actual test data was sixty eight point seven percent.</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Important parameters of gbm are the learning rate and boosting frequency. when learning rate and boosting frequency were 0.2 and 100, The accuracy of the actual test data was highest. When we lower the the learning rate, the validation showed higher accuracy, but the actual test data showed overfitting with lower accuracy. </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Also, gbm generally shows the accuracy increase when adding features. However, the accuracy of actual test data only increased when the feature was a valid.</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boosting frequency.</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endParaRPr lang="ko-KR" altLang="en-US" sz="1200" b="0" cap="none" dirty="0">
              <a:latin typeface="맑은 고딕" charset="0"/>
              <a:ea typeface="맑은 고딕" charset="0"/>
            </a:endParaRPr>
          </a:p>
        </p:txBody>
      </p:sp>
      <p:sp>
        <p:nvSpPr>
          <p:cNvPr id="4" name="슬라이드 번호 개체 틀 3"/>
          <p:cNvSpPr>
            <a:spLocks noGrp="1"/>
          </p:cNvSpPr>
          <p:nvPr>
            <p:ph type="sldNum" sz="quarter" idx="10"/>
          </p:nvPr>
        </p:nvSpPr>
        <p:spPr>
          <a:xfrm>
            <a:off x="3884930" y="8685530"/>
            <a:ext cx="2972435" cy="459105"/>
          </a:xfrm>
        </p:spPr>
        <p:txBody>
          <a:bodyPr/>
          <a:lstStyle/>
          <a:p>
            <a:fld id="{0F7F8D4A-A91D-4F41-89DC-112A04205903}" type="slidenum">
              <a:rPr lang="ko-KR" altLang="en-US" smtClean="0"/>
              <a:t>12</a:t>
            </a:fld>
            <a:endParaRPr lang="ko-KR" altLang="en-US"/>
          </a:p>
        </p:txBody>
      </p:sp>
    </p:spTree>
    <p:extLst>
      <p:ext uri="{BB962C8B-B14F-4D97-AF65-F5344CB8AC3E}">
        <p14:creationId xmlns:p14="http://schemas.microsoft.com/office/powerpoint/2010/main" val="1519487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5435" cy="3086735"/>
          </a:xfrm>
        </p:spPr>
      </p:sp>
      <p:sp>
        <p:nvSpPr>
          <p:cNvPr id="3" name="슬라이드 노트 개체 틀 2"/>
          <p:cNvSpPr>
            <a:spLocks noGrp="1"/>
          </p:cNvSpPr>
          <p:nvPr>
            <p:ph type="body" idx="1"/>
          </p:nvPr>
        </p:nvSpPr>
        <p:spPr>
          <a:xfrm>
            <a:off x="685800" y="4400550"/>
            <a:ext cx="5487035" cy="3601085"/>
          </a:xfrm>
        </p:spPr>
        <p:txBody>
          <a:bodyPr vert="horz" wrap="square" lIns="91440" tIns="45720" rIns="91440" bIns="45720" numCol="1" anchor="t">
            <a:noAutofit/>
          </a:bodyPr>
          <a:lstStyle/>
          <a:p>
            <a:pPr marL="0" indent="0" algn="just" defTabSz="508000" fontAlgn="auto">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here is conclusion. We tried to solve the problem by using these three models of machine learning. the GBM was the best predictor among these models. In the case of Random Forest, the degree of overfitting was found to be lower than that of the other models. Neural networks were found to have poor prediction accuracy due to the nature of categorical data.</a:t>
            </a:r>
            <a:endParaRPr lang="ko-KR" altLang="en-US" sz="1200" b="0" cap="none" dirty="0">
              <a:solidFill>
                <a:schemeClr val="tx1"/>
              </a:solidFill>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When we started project, we had no background on machine learning, but it was a good opportunity to deal with various data and models.</a:t>
            </a:r>
            <a:endParaRPr lang="ko-KR" altLang="en-US" sz="1200" b="0" cap="none" dirty="0">
              <a:solidFill>
                <a:schemeClr val="tx1"/>
              </a:solidFill>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It was also impressive that we were able to analyze the large amount of customer data that the actual company had. I think this experience will be practical help for us.</a:t>
            </a:r>
            <a:endParaRPr lang="ko-KR" altLang="en-US" sz="1200" b="0" cap="none" dirty="0">
              <a:solidFill>
                <a:schemeClr val="tx1"/>
              </a:solidFill>
              <a:latin typeface="맑은 고딕" charset="0"/>
              <a:ea typeface="맑은 고딕" charset="0"/>
            </a:endParaRPr>
          </a:p>
          <a:p>
            <a:pPr marL="0" indent="0" algn="just" defTabSz="508000" fontAlgn="auto">
              <a:lnSpc>
                <a:spcPct val="100000"/>
              </a:lnSpc>
              <a:spcBef>
                <a:spcPts val="0"/>
              </a:spcBef>
              <a:spcAft>
                <a:spcPts val="0"/>
              </a:spcAft>
              <a:buFontTx/>
              <a:buNone/>
            </a:pPr>
            <a:endParaRPr lang="ko-KR" altLang="en-US" sz="1200" b="0" cap="none" dirty="0">
              <a:solidFill>
                <a:schemeClr val="tx1"/>
              </a:solidFill>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solidFill>
                  <a:schemeClr val="tx1"/>
                </a:solidFill>
                <a:latin typeface="맑은 고딕" charset="0"/>
                <a:ea typeface="맑은 고딕" charset="0"/>
              </a:rPr>
              <a:t>nature of categorical data</a:t>
            </a:r>
            <a:endParaRPr lang="ko-KR" altLang="en-US" sz="1200" b="0" cap="none" dirty="0">
              <a:solidFill>
                <a:schemeClr val="tx1"/>
              </a:solidFill>
              <a:latin typeface="맑은 고딕" charset="0"/>
              <a:ea typeface="맑은 고딕" charset="0"/>
            </a:endParaRPr>
          </a:p>
        </p:txBody>
      </p:sp>
      <p:sp>
        <p:nvSpPr>
          <p:cNvPr id="4" name="슬라이드 번호 개체 틀 3"/>
          <p:cNvSpPr>
            <a:spLocks noGrp="1"/>
          </p:cNvSpPr>
          <p:nvPr>
            <p:ph type="sldNum" sz="quarter" idx="10"/>
          </p:nvPr>
        </p:nvSpPr>
        <p:spPr>
          <a:xfrm>
            <a:off x="3884930" y="8685530"/>
            <a:ext cx="2972435" cy="459105"/>
          </a:xfrm>
        </p:spPr>
        <p:txBody>
          <a:bodyPr/>
          <a:lstStyle/>
          <a:p>
            <a:fld id="{0F7F8D4A-A91D-4F41-89DC-112A04205903}" type="slidenum">
              <a:rPr lang="ko-KR" altLang="en-US" smtClean="0"/>
              <a:t>13</a:t>
            </a:fld>
            <a:endParaRPr lang="ko-KR" altLang="en-US"/>
          </a:p>
        </p:txBody>
      </p:sp>
    </p:spTree>
    <p:extLst>
      <p:ext uri="{BB962C8B-B14F-4D97-AF65-F5344CB8AC3E}">
        <p14:creationId xmlns:p14="http://schemas.microsoft.com/office/powerpoint/2010/main" val="3414743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Our presentation</a:t>
            </a:r>
            <a:r>
              <a:rPr lang="en-US" altLang="ko-KR" baseline="0" dirty="0"/>
              <a:t> is over. </a:t>
            </a:r>
            <a:r>
              <a:rPr lang="en-US" altLang="ko-KR" dirty="0"/>
              <a:t>Thank you for listening. Thank you.</a:t>
            </a:r>
          </a:p>
          <a:p>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14</a:t>
            </a:fld>
            <a:endParaRPr lang="ko-KR" altLang="en-US"/>
          </a:p>
        </p:txBody>
      </p:sp>
    </p:spTree>
    <p:extLst>
      <p:ext uri="{BB962C8B-B14F-4D97-AF65-F5344CB8AC3E}">
        <p14:creationId xmlns:p14="http://schemas.microsoft.com/office/powerpoint/2010/main" val="141924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I will tell you introduction, used data, and just one model. And then, </a:t>
            </a:r>
            <a:r>
              <a:rPr lang="en-US" altLang="ko-KR" sz="1200" kern="1200" dirty="0" err="1">
                <a:solidFill>
                  <a:schemeClr val="tx1"/>
                </a:solidFill>
                <a:effectLst/>
                <a:latin typeface="+mn-lt"/>
                <a:ea typeface="+mn-ea"/>
                <a:cs typeface="+mn-cs"/>
              </a:rPr>
              <a:t>Junhu</a:t>
            </a:r>
            <a:r>
              <a:rPr lang="en-US" altLang="ko-KR" sz="1200" kern="1200" dirty="0">
                <a:solidFill>
                  <a:schemeClr val="tx1"/>
                </a:solidFill>
                <a:effectLst/>
                <a:latin typeface="+mn-lt"/>
                <a:ea typeface="+mn-ea"/>
                <a:cs typeface="+mn-cs"/>
              </a:rPr>
              <a:t> will tell you from other models to conclusion.</a:t>
            </a:r>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2</a:t>
            </a:fld>
            <a:endParaRPr lang="ko-KR" altLang="en-US"/>
          </a:p>
        </p:txBody>
      </p:sp>
    </p:spTree>
    <p:extLst>
      <p:ext uri="{BB962C8B-B14F-4D97-AF65-F5344CB8AC3E}">
        <p14:creationId xmlns:p14="http://schemas.microsoft.com/office/powerpoint/2010/main" val="16999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This is challenge hosted by a music streaming company called </a:t>
            </a:r>
            <a:r>
              <a:rPr lang="en-US" altLang="ko-KR" sz="1200" kern="1200" dirty="0" err="1">
                <a:solidFill>
                  <a:schemeClr val="tx1"/>
                </a:solidFill>
                <a:effectLst/>
                <a:latin typeface="+mn-lt"/>
                <a:ea typeface="+mn-ea"/>
                <a:cs typeface="+mn-cs"/>
              </a:rPr>
              <a:t>kkbox</a:t>
            </a:r>
            <a:r>
              <a:rPr lang="en-US" altLang="ko-KR" sz="1200" kern="1200" dirty="0">
                <a:solidFill>
                  <a:schemeClr val="tx1"/>
                </a:solidFill>
                <a:effectLst/>
                <a:latin typeface="+mn-lt"/>
                <a:ea typeface="+mn-ea"/>
                <a:cs typeface="+mn-cs"/>
              </a:rPr>
              <a:t>. Main task is to predict the chances of a user</a:t>
            </a:r>
            <a:r>
              <a:rPr lang="ko-KR" altLang="ko-KR" sz="1200" kern="1200" dirty="0">
                <a:solidFill>
                  <a:schemeClr val="tx1"/>
                </a:solidFill>
                <a:effectLst/>
                <a:latin typeface="+mn-lt"/>
                <a:ea typeface="+mn-ea"/>
                <a:cs typeface="+mn-cs"/>
              </a:rPr>
              <a:t>’</a:t>
            </a:r>
            <a:r>
              <a:rPr lang="en-US" altLang="ko-KR" sz="1200" kern="1200" dirty="0">
                <a:solidFill>
                  <a:schemeClr val="tx1"/>
                </a:solidFill>
                <a:effectLst/>
                <a:latin typeface="+mn-lt"/>
                <a:ea typeface="+mn-ea"/>
                <a:cs typeface="+mn-cs"/>
              </a:rPr>
              <a:t>s listening to a song repetitively after the first listening event was triggered. Here’s why we chose this topic. Many companies use Big Data and machine learning to analyze and predict consumer behavior patterns. So, we also wanted to do something like that, and </a:t>
            </a:r>
            <a:r>
              <a:rPr lang="en-US" altLang="ko-KR" sz="1200" kern="1200" dirty="0" err="1">
                <a:solidFill>
                  <a:schemeClr val="tx1"/>
                </a:solidFill>
                <a:effectLst/>
                <a:latin typeface="+mn-lt"/>
                <a:ea typeface="+mn-ea"/>
                <a:cs typeface="+mn-cs"/>
              </a:rPr>
              <a:t>kkbox's</a:t>
            </a:r>
            <a:r>
              <a:rPr lang="en-US" altLang="ko-KR" sz="1200" kern="1200" dirty="0">
                <a:solidFill>
                  <a:schemeClr val="tx1"/>
                </a:solidFill>
                <a:effectLst/>
                <a:latin typeface="+mn-lt"/>
                <a:ea typeface="+mn-ea"/>
                <a:cs typeface="+mn-cs"/>
              </a:rPr>
              <a:t> music recommendation challenge is appropriate for our goal.</a:t>
            </a:r>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3</a:t>
            </a:fld>
            <a:endParaRPr lang="ko-KR" altLang="en-US"/>
          </a:p>
        </p:txBody>
      </p:sp>
    </p:spTree>
    <p:extLst>
      <p:ext uri="{BB962C8B-B14F-4D97-AF65-F5344CB8AC3E}">
        <p14:creationId xmlns:p14="http://schemas.microsoft.com/office/powerpoint/2010/main" val="174438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The procedure of the project is as follows. First, we analyzed the data provided by </a:t>
            </a:r>
            <a:r>
              <a:rPr lang="en-US" altLang="ko-KR" sz="1200" kern="1200" dirty="0" err="1">
                <a:solidFill>
                  <a:schemeClr val="tx1"/>
                </a:solidFill>
                <a:effectLst/>
                <a:latin typeface="+mn-lt"/>
                <a:ea typeface="+mn-ea"/>
                <a:cs typeface="+mn-cs"/>
              </a:rPr>
              <a:t>kkbox</a:t>
            </a:r>
            <a:r>
              <a:rPr lang="en-US" altLang="ko-KR" sz="1200" kern="1200" dirty="0">
                <a:solidFill>
                  <a:schemeClr val="tx1"/>
                </a:solidFill>
                <a:effectLst/>
                <a:latin typeface="+mn-lt"/>
                <a:ea typeface="+mn-ea"/>
                <a:cs typeface="+mn-cs"/>
              </a:rPr>
              <a:t>. After that, we selected 3 machine learning models suitable for the data and preprocessed the data accordingly. The results were derived through machine learning and then we modified data and code to improve accuracy.</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4</a:t>
            </a:fld>
            <a:endParaRPr lang="ko-KR" altLang="en-US"/>
          </a:p>
        </p:txBody>
      </p:sp>
    </p:spTree>
    <p:extLst>
      <p:ext uri="{BB962C8B-B14F-4D97-AF65-F5344CB8AC3E}">
        <p14:creationId xmlns:p14="http://schemas.microsoft.com/office/powerpoint/2010/main" val="184360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For data analysis, we analyzed the structure of data first. On this picture, you can see the relationship between data sets. Through this, we can get 3 important points. First, most features of data are categorical data. It means that they are nominal data, so there is no order between the categories. Second, some features, including genre number and singer, have multiple values separated by a bar (|). This means that the given data set does not satisfy the first normal form. Last, members file is not a complete data file, especially for age feature.</a:t>
            </a:r>
            <a:endParaRPr lang="en-US" altLang="ko-KR" sz="16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5</a:t>
            </a:fld>
            <a:endParaRPr lang="ko-KR" altLang="en-US"/>
          </a:p>
        </p:txBody>
      </p:sp>
    </p:spTree>
    <p:extLst>
      <p:ext uri="{BB962C8B-B14F-4D97-AF65-F5344CB8AC3E}">
        <p14:creationId xmlns:p14="http://schemas.microsoft.com/office/powerpoint/2010/main" val="33546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Because of that last point, we can see a lot of users whose age is 0. That means there are many people who did not put their age information. After that, we analyzed other data sets. Through that, we were able to get information about the frequency of the method that the user approached the song. Also get distribution about categories of songs by each ids.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6</a:t>
            </a:fld>
            <a:endParaRPr lang="ko-KR" altLang="en-US"/>
          </a:p>
        </p:txBody>
      </p:sp>
    </p:spTree>
    <p:extLst>
      <p:ext uri="{BB962C8B-B14F-4D97-AF65-F5344CB8AC3E}">
        <p14:creationId xmlns:p14="http://schemas.microsoft.com/office/powerpoint/2010/main" val="427241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Among 3 models that we used, the first model to explain is neural network. It can only accept numbers, so the categorical features should be converted to numbers appropriately. The most frequently used method is to make dummy features, which are binary features, indicating whether the values of the feature belong to the specific category. In the case of numbers, several literatures state that it is effective to scale the numbers into the similar ranges. We adjusted the numbers in the range between 0 and 1. For some features, we applied some nonlinear transformations before scaling if they are necessary. We finally put the all features together and used as inputs of neural networks.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7</a:t>
            </a:fld>
            <a:endParaRPr lang="ko-KR" altLang="en-US"/>
          </a:p>
        </p:txBody>
      </p:sp>
    </p:spTree>
    <p:extLst>
      <p:ext uri="{BB962C8B-B14F-4D97-AF65-F5344CB8AC3E}">
        <p14:creationId xmlns:p14="http://schemas.microsoft.com/office/powerpoint/2010/main" val="2238798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We tried several different configurations of the networks. We changed the number of neurons, the number of layers, and training time. We also applied dropouts, changed the activation function of the neurons, and split the inputs to feed them to different layers. The results show that more neurons, more layers, and more train lead to the better results. However, the dropout and the logistic activation function seems to be not working well in this project. Generally, compared to the other models, we could observe the neural networks seem to be not quite effective to the problems with many categorical features like this one.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8</a:t>
            </a:fld>
            <a:endParaRPr lang="ko-KR" altLang="en-US"/>
          </a:p>
        </p:txBody>
      </p:sp>
    </p:spTree>
    <p:extLst>
      <p:ext uri="{BB962C8B-B14F-4D97-AF65-F5344CB8AC3E}">
        <p14:creationId xmlns:p14="http://schemas.microsoft.com/office/powerpoint/2010/main" val="257555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5435" cy="3086735"/>
          </a:xfrm>
        </p:spPr>
      </p:sp>
      <p:sp>
        <p:nvSpPr>
          <p:cNvPr id="3" name="슬라이드 노트 개체 틀 2"/>
          <p:cNvSpPr>
            <a:spLocks noGrp="1"/>
          </p:cNvSpPr>
          <p:nvPr>
            <p:ph type="body" idx="1"/>
          </p:nvPr>
        </p:nvSpPr>
        <p:spPr>
          <a:xfrm>
            <a:off x="685800" y="4400550"/>
            <a:ext cx="5487670" cy="3601720"/>
          </a:xfrm>
        </p:spPr>
        <p:txBody>
          <a:bodyPr vert="horz" wrap="square" lIns="91440" tIns="45720" rIns="91440" bIns="45720" numCol="1" anchor="t">
            <a:noAutofit/>
          </a:bodyPr>
          <a:lstStyle/>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I will explain from now on. The second model we used is Random Forest. I will explain the principle of this model briefly.</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The concept you have to know before is bootstrap.</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Bootstrap is to create data of the same size as the original data by Allowing duplication in given train data.</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The order is as follows. We first create N bootstrap samples and use them to create N trees. Next the model trains each trees in ensemble. Then it selectes the result of the prediction as a voting method.</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r>
              <a:rPr lang="en-US" altLang="ko-KR" sz="1200" b="0" cap="none" dirty="0">
                <a:latin typeface="맑은 고딕" charset="0"/>
                <a:ea typeface="맑은 고딕" charset="0"/>
              </a:rPr>
              <a:t>voting method.</a:t>
            </a: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endParaRPr lang="ko-KR" altLang="en-US" sz="1200" b="0" cap="none" dirty="0">
              <a:latin typeface="맑은 고딕" charset="0"/>
              <a:ea typeface="맑은 고딕" charset="0"/>
            </a:endParaRPr>
          </a:p>
          <a:p>
            <a:pPr marL="0" indent="0" algn="just" defTabSz="508000" fontAlgn="auto">
              <a:lnSpc>
                <a:spcPct val="100000"/>
              </a:lnSpc>
              <a:spcBef>
                <a:spcPts val="0"/>
              </a:spcBef>
              <a:spcAft>
                <a:spcPts val="0"/>
              </a:spcAft>
              <a:buFontTx/>
              <a:buNone/>
            </a:pPr>
            <a:endParaRPr lang="ko-KR" altLang="en-US" sz="1200" b="0" cap="none" dirty="0">
              <a:latin typeface="맑은 고딕" charset="0"/>
              <a:ea typeface="맑은 고딕" charset="0"/>
            </a:endParaRPr>
          </a:p>
        </p:txBody>
      </p:sp>
      <p:sp>
        <p:nvSpPr>
          <p:cNvPr id="4" name="슬라이드 번호 개체 틀 3"/>
          <p:cNvSpPr>
            <a:spLocks noGrp="1"/>
          </p:cNvSpPr>
          <p:nvPr>
            <p:ph type="sldNum" sz="quarter" idx="10"/>
          </p:nvPr>
        </p:nvSpPr>
        <p:spPr>
          <a:xfrm>
            <a:off x="3884930" y="8685530"/>
            <a:ext cx="2972435" cy="459105"/>
          </a:xfrm>
        </p:spPr>
        <p:txBody>
          <a:bodyPr/>
          <a:lstStyle/>
          <a:p>
            <a:fld id="{0F7F8D4A-A91D-4F41-89DC-112A04205903}" type="slidenum">
              <a:rPr lang="ko-KR" altLang="en-US" smtClean="0"/>
              <a:t>9</a:t>
            </a:fld>
            <a:endParaRPr lang="ko-KR" altLang="en-US"/>
          </a:p>
        </p:txBody>
      </p:sp>
    </p:spTree>
    <p:extLst>
      <p:ext uri="{BB962C8B-B14F-4D97-AF65-F5344CB8AC3E}">
        <p14:creationId xmlns:p14="http://schemas.microsoft.com/office/powerpoint/2010/main" val="314198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9329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92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826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5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95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9743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C764DE79-268F-4C1A-8933-263129D2AF90}" type="datetimeFigureOut">
              <a:rPr lang="en-US" dirty="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334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926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16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11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343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C764DE79-268F-4C1A-8933-263129D2AF90}" type="datetimeFigureOut">
              <a:rPr lang="en-US" dirty="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7602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C764DE79-268F-4C1A-8933-263129D2AF90}" type="datetimeFigureOut">
              <a:rPr lang="en-US" dirty="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14217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12/19/2017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4162605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41704" y="2860021"/>
            <a:ext cx="4379725" cy="584775"/>
          </a:xfrm>
          <a:prstGeom prst="rect">
            <a:avLst/>
          </a:prstGeom>
          <a:noFill/>
        </p:spPr>
        <p:txBody>
          <a:bodyPr wrap="none" rtlCol="0">
            <a:spAutoFit/>
          </a:bodyPr>
          <a:lstStyle/>
          <a:p>
            <a:r>
              <a:rPr lang="en-US" altLang="ko-KR" sz="3200" spc="-150" dirty="0">
                <a:ln w="12700">
                  <a:gradFill>
                    <a:gsLst>
                      <a:gs pos="0">
                        <a:schemeClr val="bg2">
                          <a:lumMod val="50000"/>
                        </a:schemeClr>
                      </a:gs>
                      <a:gs pos="100000">
                        <a:schemeClr val="tx2"/>
                      </a:gs>
                    </a:gsLst>
                    <a:lin ang="16200000" scaled="0"/>
                  </a:gradFill>
                </a:ln>
                <a:gradFill flip="none" rotWithShape="1">
                  <a:gsLst>
                    <a:gs pos="0">
                      <a:schemeClr val="bg2">
                        <a:lumMod val="50000"/>
                      </a:schemeClr>
                    </a:gs>
                    <a:gs pos="100000">
                      <a:schemeClr val="tx2"/>
                    </a:gs>
                  </a:gsLst>
                  <a:lin ang="16200000" scaled="1"/>
                  <a:tileRect/>
                </a:gradFill>
                <a:latin typeface="a뉴고딕M" panose="02020600000000000000" pitchFamily="18" charset="-127"/>
                <a:ea typeface="a뉴고딕M" panose="02020600000000000000" pitchFamily="18" charset="-127"/>
              </a:rPr>
              <a:t>Music Recommendation</a:t>
            </a:r>
            <a:endParaRPr lang="ko-KR" altLang="en-US" sz="3200" spc="-150" dirty="0">
              <a:ln w="12700">
                <a:gradFill>
                  <a:gsLst>
                    <a:gs pos="0">
                      <a:schemeClr val="bg2">
                        <a:lumMod val="50000"/>
                      </a:schemeClr>
                    </a:gs>
                    <a:gs pos="100000">
                      <a:schemeClr val="tx2"/>
                    </a:gs>
                  </a:gsLst>
                  <a:lin ang="16200000" scaled="0"/>
                </a:gradFill>
              </a:ln>
              <a:gradFill flip="none" rotWithShape="1">
                <a:gsLst>
                  <a:gs pos="0">
                    <a:schemeClr val="bg2">
                      <a:lumMod val="50000"/>
                    </a:schemeClr>
                  </a:gs>
                  <a:gs pos="100000">
                    <a:schemeClr val="tx2"/>
                  </a:gs>
                </a:gsLst>
                <a:lin ang="16200000" scaled="1"/>
                <a:tileRect/>
              </a:gradFill>
              <a:latin typeface="a뉴고딕M" panose="02020600000000000000" pitchFamily="18" charset="-127"/>
              <a:ea typeface="a뉴고딕M" panose="02020600000000000000" pitchFamily="18" charset="-127"/>
            </a:endParaRPr>
          </a:p>
        </p:txBody>
      </p:sp>
      <p:grpSp>
        <p:nvGrpSpPr>
          <p:cNvPr id="42" name="그룹 41"/>
          <p:cNvGrpSpPr/>
          <p:nvPr/>
        </p:nvGrpSpPr>
        <p:grpSpPr>
          <a:xfrm rot="21202527">
            <a:off x="2133250" y="2547721"/>
            <a:ext cx="1099103" cy="1094414"/>
            <a:chOff x="2863445" y="2380528"/>
            <a:chExt cx="1135728" cy="1130882"/>
          </a:xfrm>
        </p:grpSpPr>
        <p:sp>
          <p:nvSpPr>
            <p:cNvPr id="33" name="타원 32"/>
            <p:cNvSpPr/>
            <p:nvPr/>
          </p:nvSpPr>
          <p:spPr>
            <a:xfrm rot="20322002">
              <a:off x="2946645" y="2467862"/>
              <a:ext cx="958120" cy="930215"/>
            </a:xfrm>
            <a:prstGeom prst="ellipse">
              <a:avLst/>
            </a:prstGeom>
            <a:noFill/>
            <a:ln w="19050">
              <a:gradFill>
                <a:gsLst>
                  <a:gs pos="0">
                    <a:schemeClr val="tx1">
                      <a:lumMod val="75000"/>
                      <a:lumOff val="25000"/>
                    </a:schemeClr>
                  </a:gs>
                  <a:gs pos="88000">
                    <a:schemeClr val="bg2">
                      <a:lumMod val="50000"/>
                      <a:alpha val="0"/>
                    </a:schemeClr>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9" name="막힌 원호 38"/>
            <p:cNvSpPr/>
            <p:nvPr/>
          </p:nvSpPr>
          <p:spPr>
            <a:xfrm rot="19899282">
              <a:off x="2863445" y="2380529"/>
              <a:ext cx="1130881" cy="1130881"/>
            </a:xfrm>
            <a:prstGeom prst="blockArc">
              <a:avLst>
                <a:gd name="adj1" fmla="val 17176185"/>
                <a:gd name="adj2" fmla="val 5"/>
                <a:gd name="adj3" fmla="val 15783"/>
              </a:avLst>
            </a:prstGeom>
            <a:gradFill>
              <a:gsLst>
                <a:gs pos="0">
                  <a:schemeClr val="accent2"/>
                </a:gs>
                <a:gs pos="100000">
                  <a:schemeClr val="accent2">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막힌 원호 39"/>
            <p:cNvSpPr/>
            <p:nvPr/>
          </p:nvSpPr>
          <p:spPr>
            <a:xfrm rot="14938411">
              <a:off x="2868292" y="2380528"/>
              <a:ext cx="1130881" cy="1130881"/>
            </a:xfrm>
            <a:prstGeom prst="blockArc">
              <a:avLst>
                <a:gd name="adj1" fmla="val 17176185"/>
                <a:gd name="adj2" fmla="val 5"/>
                <a:gd name="adj3" fmla="val 15783"/>
              </a:avLst>
            </a:prstGeom>
            <a:gradFill>
              <a:gsLst>
                <a:gs pos="0">
                  <a:schemeClr val="accent5"/>
                </a:gs>
                <a:gs pos="100000">
                  <a:schemeClr val="accent5">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막힌 원호 40"/>
            <p:cNvSpPr/>
            <p:nvPr/>
          </p:nvSpPr>
          <p:spPr>
            <a:xfrm rot="10056036">
              <a:off x="2868292" y="2380529"/>
              <a:ext cx="1130881" cy="1130881"/>
            </a:xfrm>
            <a:prstGeom prst="blockArc">
              <a:avLst>
                <a:gd name="adj1" fmla="val 17176185"/>
                <a:gd name="adj2" fmla="val 5"/>
                <a:gd name="adj3" fmla="val 15783"/>
              </a:avLst>
            </a:prstGeom>
            <a:gradFill>
              <a:gsLst>
                <a:gs pos="0">
                  <a:schemeClr val="accent3"/>
                </a:gs>
                <a:gs pos="100000">
                  <a:schemeClr val="accent3">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43" name="그림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73600"/>
            <a:ext cx="9144000" cy="2184400"/>
          </a:xfrm>
          <a:prstGeom prst="rect">
            <a:avLst/>
          </a:prstGeom>
        </p:spPr>
      </p:pic>
      <p:sp>
        <p:nvSpPr>
          <p:cNvPr id="45" name="TextBox 44"/>
          <p:cNvSpPr txBox="1"/>
          <p:nvPr/>
        </p:nvSpPr>
        <p:spPr>
          <a:xfrm>
            <a:off x="4459265" y="2621035"/>
            <a:ext cx="2473370" cy="307777"/>
          </a:xfrm>
          <a:prstGeom prst="rect">
            <a:avLst/>
          </a:prstGeom>
          <a:noFill/>
        </p:spPr>
        <p:txBody>
          <a:bodyPr wrap="none" rtlCol="0">
            <a:spAutoFit/>
          </a:bodyPr>
          <a:lstStyle/>
          <a:p>
            <a:pPr algn="r"/>
            <a:r>
              <a:rPr lang="en-US" altLang="ko-KR" sz="1400" spc="-150" dirty="0">
                <a:ln w="6350">
                  <a:noFill/>
                </a:ln>
                <a:gradFill>
                  <a:gsLst>
                    <a:gs pos="50000">
                      <a:schemeClr val="accent4"/>
                    </a:gs>
                    <a:gs pos="0">
                      <a:schemeClr val="accent5"/>
                    </a:gs>
                    <a:gs pos="100000">
                      <a:schemeClr val="accent2"/>
                    </a:gs>
                  </a:gsLst>
                  <a:lin ang="3000000" scaled="0"/>
                </a:gradFill>
                <a:latin typeface="a뉴고딕M" panose="02020600000000000000" pitchFamily="18" charset="-127"/>
                <a:ea typeface="a뉴고딕M" panose="02020600000000000000" pitchFamily="18" charset="-127"/>
              </a:rPr>
              <a:t>Big Data project of team XLARGE</a:t>
            </a:r>
            <a:endParaRPr lang="ko-KR" altLang="en-US" sz="1400" spc="-150" dirty="0">
              <a:ln w="6350">
                <a:noFill/>
              </a:ln>
              <a:gradFill>
                <a:gsLst>
                  <a:gs pos="50000">
                    <a:schemeClr val="accent4"/>
                  </a:gs>
                  <a:gs pos="0">
                    <a:schemeClr val="accent5"/>
                  </a:gs>
                  <a:gs pos="100000">
                    <a:schemeClr val="accent2"/>
                  </a:gs>
                </a:gsLst>
                <a:lin ang="3000000" scaled="0"/>
              </a:gradFill>
              <a:latin typeface="a뉴고딕M" panose="02020600000000000000" pitchFamily="18" charset="-127"/>
              <a:ea typeface="a뉴고딕M" panose="02020600000000000000" pitchFamily="18" charset="-127"/>
            </a:endParaRPr>
          </a:p>
        </p:txBody>
      </p:sp>
      <p:sp>
        <p:nvSpPr>
          <p:cNvPr id="2" name="TextBox 1">
            <a:extLst>
              <a:ext uri="{FF2B5EF4-FFF2-40B4-BE49-F238E27FC236}">
                <a16:creationId xmlns:a16="http://schemas.microsoft.com/office/drawing/2014/main" id="{03D8923B-5FEC-4F2F-AC77-5CF6A563B78F}"/>
              </a:ext>
            </a:extLst>
          </p:cNvPr>
          <p:cNvSpPr txBox="1"/>
          <p:nvPr/>
        </p:nvSpPr>
        <p:spPr>
          <a:xfrm>
            <a:off x="1238555" y="6249798"/>
            <a:ext cx="6666890" cy="369332"/>
          </a:xfrm>
          <a:prstGeom prst="rect">
            <a:avLst/>
          </a:prstGeom>
          <a:noFill/>
        </p:spPr>
        <p:txBody>
          <a:bodyPr wrap="none" rtlCol="0">
            <a:spAutoFit/>
          </a:bodyPr>
          <a:lstStyle/>
          <a:p>
            <a:r>
              <a:rPr lang="en-US" altLang="ko-KR" dirty="0" err="1">
                <a:ln>
                  <a:solidFill>
                    <a:srgbClr val="464646">
                      <a:alpha val="80000"/>
                    </a:srgbClr>
                  </a:solidFill>
                </a:ln>
                <a:solidFill>
                  <a:srgbClr val="464646"/>
                </a:solidFill>
              </a:rPr>
              <a:t>Seunggeun</a:t>
            </a:r>
            <a:r>
              <a:rPr lang="en-US" altLang="ko-KR" dirty="0">
                <a:ln>
                  <a:solidFill>
                    <a:srgbClr val="464646">
                      <a:alpha val="80000"/>
                    </a:srgbClr>
                  </a:solidFill>
                </a:ln>
                <a:solidFill>
                  <a:srgbClr val="464646"/>
                </a:solidFill>
              </a:rPr>
              <a:t> </a:t>
            </a:r>
            <a:r>
              <a:rPr lang="en-US" altLang="ko-KR" dirty="0" err="1">
                <a:ln>
                  <a:solidFill>
                    <a:srgbClr val="464646">
                      <a:alpha val="80000"/>
                    </a:srgbClr>
                  </a:solidFill>
                </a:ln>
                <a:solidFill>
                  <a:srgbClr val="464646"/>
                </a:solidFill>
              </a:rPr>
              <a:t>Baek</a:t>
            </a:r>
            <a:r>
              <a:rPr lang="en-US" altLang="ko-KR" dirty="0">
                <a:ln>
                  <a:solidFill>
                    <a:srgbClr val="464646">
                      <a:alpha val="80000"/>
                    </a:srgbClr>
                  </a:solidFill>
                </a:ln>
                <a:solidFill>
                  <a:srgbClr val="464646"/>
                </a:solidFill>
              </a:rPr>
              <a:t> | </a:t>
            </a:r>
            <a:r>
              <a:rPr lang="en-US" altLang="ko-KR" dirty="0" err="1">
                <a:ln>
                  <a:solidFill>
                    <a:srgbClr val="464646">
                      <a:alpha val="80000"/>
                    </a:srgbClr>
                  </a:solidFill>
                </a:ln>
                <a:solidFill>
                  <a:srgbClr val="464646"/>
                </a:solidFill>
              </a:rPr>
              <a:t>Jihoon</a:t>
            </a:r>
            <a:r>
              <a:rPr lang="en-US" altLang="ko-KR" dirty="0">
                <a:ln>
                  <a:solidFill>
                    <a:srgbClr val="464646">
                      <a:alpha val="80000"/>
                    </a:srgbClr>
                  </a:solidFill>
                </a:ln>
                <a:solidFill>
                  <a:srgbClr val="464646"/>
                </a:solidFill>
              </a:rPr>
              <a:t> Bae | </a:t>
            </a:r>
            <a:r>
              <a:rPr lang="en-US" altLang="ko-KR" dirty="0" err="1">
                <a:ln>
                  <a:solidFill>
                    <a:srgbClr val="464646">
                      <a:alpha val="80000"/>
                    </a:srgbClr>
                  </a:solidFill>
                </a:ln>
                <a:solidFill>
                  <a:srgbClr val="464646"/>
                </a:solidFill>
              </a:rPr>
              <a:t>Junhu</a:t>
            </a:r>
            <a:r>
              <a:rPr lang="en-US" altLang="ko-KR" dirty="0">
                <a:ln>
                  <a:solidFill>
                    <a:srgbClr val="464646">
                      <a:alpha val="80000"/>
                    </a:srgbClr>
                  </a:solidFill>
                </a:ln>
                <a:solidFill>
                  <a:srgbClr val="464646"/>
                </a:solidFill>
              </a:rPr>
              <a:t> Kang | Nawon Kim | </a:t>
            </a:r>
            <a:r>
              <a:rPr lang="en-US" altLang="ko-KR" dirty="0" err="1">
                <a:ln>
                  <a:solidFill>
                    <a:srgbClr val="464646">
                      <a:alpha val="80000"/>
                    </a:srgbClr>
                  </a:solidFill>
                </a:ln>
                <a:solidFill>
                  <a:srgbClr val="464646"/>
                </a:solidFill>
              </a:rPr>
              <a:t>Yujin</a:t>
            </a:r>
            <a:r>
              <a:rPr lang="en-US" altLang="ko-KR" dirty="0">
                <a:ln>
                  <a:solidFill>
                    <a:srgbClr val="464646">
                      <a:alpha val="80000"/>
                    </a:srgbClr>
                  </a:solidFill>
                </a:ln>
                <a:solidFill>
                  <a:srgbClr val="464646"/>
                </a:solidFill>
              </a:rPr>
              <a:t> Jang</a:t>
            </a:r>
            <a:endParaRPr lang="ko-KR" altLang="en-US" dirty="0" err="1">
              <a:ln>
                <a:solidFill>
                  <a:srgbClr val="464646">
                    <a:alpha val="80000"/>
                  </a:srgbClr>
                </a:solidFill>
              </a:ln>
              <a:solidFill>
                <a:srgbClr val="464646"/>
              </a:solidFill>
            </a:endParaRPr>
          </a:p>
        </p:txBody>
      </p:sp>
    </p:spTree>
    <p:extLst>
      <p:ext uri="{BB962C8B-B14F-4D97-AF65-F5344CB8AC3E}">
        <p14:creationId xmlns:p14="http://schemas.microsoft.com/office/powerpoint/2010/main" val="292802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340" y="768350"/>
            <a:ext cx="8528685" cy="71755"/>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480"/>
            <a:ext cx="9144000" cy="22352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475" y="361950"/>
            <a:ext cx="50355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8905" y="361950"/>
            <a:ext cx="421640"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070" y="88265"/>
            <a:ext cx="856615" cy="76962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91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795"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68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4946FB-D690-4141-9E01-460D33984CD7}"/>
              </a:ext>
            </a:extLst>
          </p:cNvPr>
          <p:cNvSpPr txBox="1"/>
          <p:nvPr/>
        </p:nvSpPr>
        <p:spPr>
          <a:xfrm>
            <a:off x="657860" y="4472305"/>
            <a:ext cx="8253730" cy="1753235"/>
          </a:xfrm>
          <a:prstGeom prst="rect">
            <a:avLst/>
          </a:prstGeom>
          <a:noFill/>
        </p:spPr>
        <p:txBody>
          <a:bodyPr vert="horz" wrap="square" lIns="91440" tIns="45720" rIns="91440" bIns="45720" numCol="1" anchor="t">
            <a:spAutoFit/>
          </a:bodyPr>
          <a:lstStyle/>
          <a:p>
            <a:pPr marL="0" indent="0" algn="just"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Observations:</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Accuracy on validation: 70.2, Accuracy of actual test data: 64.8</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Not recommended if the number of features is large.</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Black boxed algorithm</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0" indent="0" algn="just"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      -&gt; Lost explanatory power which is advantage of decision tree</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p:txBody>
      </p:sp>
      <p:sp>
        <p:nvSpPr>
          <p:cNvPr id="2" name="Rectangle 2">
            <a:extLst>
              <a:ext uri="{FF2B5EF4-FFF2-40B4-BE49-F238E27FC236}">
                <a16:creationId xmlns:a16="http://schemas.microsoft.com/office/drawing/2014/main" id="{DC10762F-07D5-4C5F-8FA0-1755EA95495F}"/>
              </a:ext>
            </a:extLst>
          </p:cNvPr>
          <p:cNvSpPr>
            <a:spLocks noChangeArrowheads="1"/>
          </p:cNvSpPr>
          <p:nvPr/>
        </p:nvSpPr>
        <p:spPr bwMode="auto">
          <a:xfrm>
            <a:off x="988695" y="1033780"/>
            <a:ext cx="9695180" cy="45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16" name="TextBox 15">
            <a:extLst>
              <a:ext uri="{FF2B5EF4-FFF2-40B4-BE49-F238E27FC236}">
                <a16:creationId xmlns:a16="http://schemas.microsoft.com/office/drawing/2014/main" id="{A896AE0C-2E8E-41F8-971A-8C321EBDCB8E}"/>
              </a:ext>
            </a:extLst>
          </p:cNvPr>
          <p:cNvSpPr txBox="1"/>
          <p:nvPr/>
        </p:nvSpPr>
        <p:spPr>
          <a:xfrm>
            <a:off x="8096885" y="361950"/>
            <a:ext cx="42989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4" name="TextBox 23">
            <a:extLst>
              <a:ext uri="{FF2B5EF4-FFF2-40B4-BE49-F238E27FC236}">
                <a16:creationId xmlns:a16="http://schemas.microsoft.com/office/drawing/2014/main" id="{918CCBFE-E0E8-46AE-88A6-BAACFEB9F5D0}"/>
              </a:ext>
            </a:extLst>
          </p:cNvPr>
          <p:cNvSpPr txBox="1"/>
          <p:nvPr/>
        </p:nvSpPr>
        <p:spPr>
          <a:xfrm>
            <a:off x="8421370" y="361950"/>
            <a:ext cx="48450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9" name="TextBox 28">
            <a:extLst>
              <a:ext uri="{FF2B5EF4-FFF2-40B4-BE49-F238E27FC236}">
                <a16:creationId xmlns:a16="http://schemas.microsoft.com/office/drawing/2014/main" id="{3BBA2D16-4CB5-4096-AF8A-09BC49A22C0C}"/>
              </a:ext>
            </a:extLst>
          </p:cNvPr>
          <p:cNvSpPr txBox="1"/>
          <p:nvPr/>
        </p:nvSpPr>
        <p:spPr>
          <a:xfrm>
            <a:off x="986155" y="305435"/>
            <a:ext cx="3258820" cy="431165"/>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2. Random Forest: Results</a:t>
            </a:r>
          </a:p>
        </p:txBody>
      </p:sp>
      <p:pic>
        <p:nvPicPr>
          <p:cNvPr id="30" name="그림 29" descr="C:/Users/M2MLAB/AppData/Roaming/PolarisOffice/ETemp/2508_7854152/fImage4250572241.png"/>
          <p:cNvPicPr>
            <a:picLocks noChangeAspect="1"/>
          </p:cNvPicPr>
          <p:nvPr/>
        </p:nvPicPr>
        <p:blipFill rotWithShape="1">
          <a:blip r:embed="rId3">
            <a:extLst>
              <a:ext uri="{28A0092B-C50C-407E-A947-70E740481C1C}">
                <a14:useLocalDpi xmlns:a14="http://schemas.microsoft.com/office/drawing/2010/main" val="0"/>
              </a:ext>
            </a:extLst>
          </a:blip>
          <a:srcRect l="143" t="24978" r="40923" b="6032"/>
          <a:stretch>
            <a:fillRect/>
          </a:stretch>
        </p:blipFill>
        <p:spPr>
          <a:xfrm>
            <a:off x="1612265" y="975995"/>
            <a:ext cx="5741670" cy="3507740"/>
          </a:xfrm>
          <a:prstGeom prst="rect">
            <a:avLst/>
          </a:prstGeom>
          <a:noFill/>
        </p:spPr>
      </p:pic>
    </p:spTree>
    <p:extLst>
      <p:ext uri="{BB962C8B-B14F-4D97-AF65-F5344CB8AC3E}">
        <p14:creationId xmlns:p14="http://schemas.microsoft.com/office/powerpoint/2010/main" val="18862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340" y="768350"/>
            <a:ext cx="8528685" cy="71755"/>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480"/>
            <a:ext cx="9144000" cy="22352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475" y="361950"/>
            <a:ext cx="50355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8905" y="361950"/>
            <a:ext cx="421640"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070" y="88265"/>
            <a:ext cx="856615" cy="76962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91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795"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68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07340" y="909320"/>
            <a:ext cx="4023995" cy="2921635"/>
            <a:chOff x="307340" y="909320"/>
            <a:chExt cx="4023995" cy="2921635"/>
          </a:xfrm>
        </p:grpSpPr>
        <p:sp>
          <p:nvSpPr>
            <p:cNvPr id="44" name="직사각형 43"/>
            <p:cNvSpPr/>
            <p:nvPr/>
          </p:nvSpPr>
          <p:spPr>
            <a:xfrm>
              <a:off x="307340" y="909320"/>
              <a:ext cx="4023995" cy="292163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45" name="직사각형 44"/>
            <p:cNvSpPr/>
            <p:nvPr/>
          </p:nvSpPr>
          <p:spPr>
            <a:xfrm>
              <a:off x="307340" y="917575"/>
              <a:ext cx="4023995" cy="4191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1. Data modification and type definition</a:t>
              </a:r>
              <a:endParaRPr lang="ko-KR" altLang="en-US" dirty="0"/>
            </a:p>
          </p:txBody>
        </p:sp>
        <p:sp>
          <p:nvSpPr>
            <p:cNvPr id="3" name="TextBox 2"/>
            <p:cNvSpPr txBox="1"/>
            <p:nvPr/>
          </p:nvSpPr>
          <p:spPr>
            <a:xfrm>
              <a:off x="321945" y="1388745"/>
              <a:ext cx="3992880" cy="646430"/>
            </a:xfrm>
            <a:prstGeom prst="rect">
              <a:avLst/>
            </a:prstGeom>
            <a:noFill/>
          </p:spPr>
          <p:txBody>
            <a:bodyPr wrap="square" rtlCol="0">
              <a:spAutoFit/>
            </a:bodyPr>
            <a:lstStyle/>
            <a:p>
              <a:pPr marL="342900" indent="-342900">
                <a:buAutoNum type="arabicPeriod"/>
              </a:pPr>
              <a:r>
                <a:rPr lang="en-US" dirty="0" err="1">
                  <a:ln>
                    <a:solidFill>
                      <a:srgbClr val="464646">
                        <a:alpha val="80000"/>
                      </a:srgbClr>
                    </a:solidFill>
                  </a:ln>
                  <a:solidFill>
                    <a:srgbClr val="464646"/>
                  </a:solidFill>
                </a:rPr>
                <a:t>Song_length</a:t>
              </a:r>
              <a:r>
                <a:rPr lang="en-US" dirty="0">
                  <a:ln>
                    <a:solidFill>
                      <a:srgbClr val="464646">
                        <a:alpha val="80000"/>
                      </a:srgbClr>
                    </a:solidFill>
                  </a:ln>
                  <a:solidFill>
                    <a:srgbClr val="464646"/>
                  </a:solidFill>
                </a:rPr>
                <a:t>: NA value -&gt; mean value</a:t>
              </a:r>
              <a:endParaRPr lang="en-US" altLang="ko-KR" dirty="0">
                <a:ln>
                  <a:solidFill>
                    <a:srgbClr val="464646">
                      <a:alpha val="80000"/>
                    </a:srgbClr>
                  </a:solidFill>
                </a:ln>
                <a:solidFill>
                  <a:srgbClr val="464646"/>
                </a:solidFill>
              </a:endParaRPr>
            </a:p>
            <a:p>
              <a:pPr marL="342900" indent="-342900">
                <a:buAutoNum type="arabicPeriod"/>
              </a:pPr>
              <a:r>
                <a:rPr lang="en-US" dirty="0">
                  <a:ln>
                    <a:solidFill>
                      <a:srgbClr val="464646">
                        <a:alpha val="80000"/>
                      </a:srgbClr>
                    </a:solidFill>
                  </a:ln>
                  <a:solidFill>
                    <a:srgbClr val="464646"/>
                  </a:solidFill>
                </a:rPr>
                <a:t>Type definition</a:t>
              </a:r>
            </a:p>
          </p:txBody>
        </p:sp>
      </p:grpSp>
      <p:grpSp>
        <p:nvGrpSpPr>
          <p:cNvPr id="12" name="Group 11"/>
          <p:cNvGrpSpPr/>
          <p:nvPr/>
        </p:nvGrpSpPr>
        <p:grpSpPr>
          <a:xfrm>
            <a:off x="307340" y="3920490"/>
            <a:ext cx="4023995" cy="2625090"/>
            <a:chOff x="307340" y="3920490"/>
            <a:chExt cx="4023995" cy="2625090"/>
          </a:xfrm>
        </p:grpSpPr>
        <p:sp>
          <p:nvSpPr>
            <p:cNvPr id="54" name="직사각형 51"/>
            <p:cNvSpPr/>
            <p:nvPr/>
          </p:nvSpPr>
          <p:spPr>
            <a:xfrm>
              <a:off x="307340" y="3920490"/>
              <a:ext cx="4023995" cy="262509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55" name="직사각형 52"/>
            <p:cNvSpPr/>
            <p:nvPr/>
          </p:nvSpPr>
          <p:spPr>
            <a:xfrm>
              <a:off x="307340" y="3920490"/>
              <a:ext cx="4023995" cy="4705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3. Add features related with time</a:t>
              </a:r>
              <a:endParaRPr lang="ko-KR" altLang="en-US" dirty="0"/>
            </a:p>
          </p:txBody>
        </p:sp>
      </p:grpSp>
      <p:sp>
        <p:nvSpPr>
          <p:cNvPr id="5" name="TextBox 4"/>
          <p:cNvSpPr txBox="1"/>
          <p:nvPr/>
        </p:nvSpPr>
        <p:spPr>
          <a:xfrm>
            <a:off x="321945" y="4429125"/>
            <a:ext cx="3773170" cy="922655"/>
          </a:xfrm>
          <a:prstGeom prst="rect">
            <a:avLst/>
          </a:prstGeom>
          <a:noFill/>
        </p:spPr>
        <p:txBody>
          <a:bodyPr vert="horz" wrap="square" lIns="91440" tIns="45720" rIns="91440" bIns="45720" numCol="1" anchor="t">
            <a:spAutoFit/>
          </a:bodyPr>
          <a:lstStyle/>
          <a:p>
            <a:pPr marL="0" indent="0" algn="l"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1. Expiration time segmentation</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0" indent="0" algn="l"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2. Registration time segmentation</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0" indent="0" algn="l"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3. Song’s releasing year </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p:txBody>
      </p:sp>
      <p:sp>
        <p:nvSpPr>
          <p:cNvPr id="63" name="직사각형 43"/>
          <p:cNvSpPr/>
          <p:nvPr/>
        </p:nvSpPr>
        <p:spPr>
          <a:xfrm>
            <a:off x="4456430" y="909320"/>
            <a:ext cx="4379595" cy="292163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64" name="직사각형 44"/>
          <p:cNvSpPr/>
          <p:nvPr/>
        </p:nvSpPr>
        <p:spPr>
          <a:xfrm>
            <a:off x="4456430" y="918210"/>
            <a:ext cx="4379595" cy="42545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2. Add features related with songs</a:t>
            </a:r>
            <a:endParaRPr lang="ko-KR" altLang="en-US" dirty="0"/>
          </a:p>
        </p:txBody>
      </p:sp>
      <p:sp>
        <p:nvSpPr>
          <p:cNvPr id="65" name="TextBox 64"/>
          <p:cNvSpPr txBox="1"/>
          <p:nvPr/>
        </p:nvSpPr>
        <p:spPr>
          <a:xfrm>
            <a:off x="4456430" y="1388745"/>
            <a:ext cx="4107180" cy="2308225"/>
          </a:xfrm>
          <a:prstGeom prst="rect">
            <a:avLst/>
          </a:prstGeom>
          <a:noFill/>
        </p:spPr>
        <p:txBody>
          <a:bodyPr wrap="square" rtlCol="0">
            <a:spAutoFit/>
          </a:bodyPr>
          <a:lstStyle/>
          <a:p>
            <a:pPr marL="342900" indent="-342900">
              <a:buAutoNum type="arabicPeriod"/>
            </a:pPr>
            <a:r>
              <a:rPr lang="en-US" altLang="ko-KR" dirty="0">
                <a:ln>
                  <a:solidFill>
                    <a:srgbClr val="464646">
                      <a:alpha val="80000"/>
                    </a:srgbClr>
                  </a:solidFill>
                </a:ln>
                <a:solidFill>
                  <a:srgbClr val="464646"/>
                </a:solidFill>
              </a:rPr>
              <a:t>Score according to the song length</a:t>
            </a: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r>
              <a:rPr lang="en-US" altLang="ko-KR" dirty="0">
                <a:ln>
                  <a:solidFill>
                    <a:srgbClr val="464646">
                      <a:alpha val="80000"/>
                    </a:srgbClr>
                  </a:solidFill>
                </a:ln>
                <a:solidFill>
                  <a:srgbClr val="464646"/>
                </a:solidFill>
              </a:rPr>
              <a:t>Number of times the song was played</a:t>
            </a:r>
          </a:p>
          <a:p>
            <a:endParaRPr lang="en-US" dirty="0" err="1">
              <a:ln>
                <a:solidFill>
                  <a:srgbClr val="464646">
                    <a:alpha val="80000"/>
                  </a:srgbClr>
                </a:solidFill>
              </a:ln>
              <a:solidFill>
                <a:srgbClr val="464646"/>
              </a:solidFill>
            </a:endParaRPr>
          </a:p>
        </p:txBody>
      </p:sp>
      <p:grpSp>
        <p:nvGrpSpPr>
          <p:cNvPr id="13" name="Group 12"/>
          <p:cNvGrpSpPr/>
          <p:nvPr/>
        </p:nvGrpSpPr>
        <p:grpSpPr>
          <a:xfrm>
            <a:off x="4456430" y="3920490"/>
            <a:ext cx="4379595" cy="2625090"/>
            <a:chOff x="4456430" y="3920490"/>
            <a:chExt cx="4379595" cy="2625090"/>
          </a:xfrm>
        </p:grpSpPr>
        <p:grpSp>
          <p:nvGrpSpPr>
            <p:cNvPr id="75" name="Group 74"/>
            <p:cNvGrpSpPr/>
            <p:nvPr/>
          </p:nvGrpSpPr>
          <p:grpSpPr>
            <a:xfrm>
              <a:off x="4456430" y="3920490"/>
              <a:ext cx="4379595" cy="2625090"/>
              <a:chOff x="4456430" y="3920490"/>
              <a:chExt cx="4379595" cy="2625090"/>
            </a:xfrm>
          </p:grpSpPr>
          <p:sp>
            <p:nvSpPr>
              <p:cNvPr id="76" name="직사각형 51"/>
              <p:cNvSpPr/>
              <p:nvPr/>
            </p:nvSpPr>
            <p:spPr>
              <a:xfrm>
                <a:off x="4456430" y="3920490"/>
                <a:ext cx="4379595" cy="262509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80" name="직사각형 52"/>
              <p:cNvSpPr/>
              <p:nvPr/>
            </p:nvSpPr>
            <p:spPr>
              <a:xfrm>
                <a:off x="4456430" y="3920490"/>
                <a:ext cx="4379595" cy="4705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4. Features related with producers</a:t>
                </a:r>
                <a:endParaRPr lang="ko-KR" altLang="en-US" dirty="0"/>
              </a:p>
            </p:txBody>
          </p:sp>
        </p:grpSp>
        <p:sp>
          <p:nvSpPr>
            <p:cNvPr id="81" name="TextBox 80"/>
            <p:cNvSpPr txBox="1"/>
            <p:nvPr/>
          </p:nvSpPr>
          <p:spPr>
            <a:xfrm>
              <a:off x="4572000" y="4486910"/>
              <a:ext cx="4150360" cy="2030095"/>
            </a:xfrm>
            <a:prstGeom prst="rect">
              <a:avLst/>
            </a:prstGeom>
            <a:noFill/>
          </p:spPr>
          <p:txBody>
            <a:bodyPr vert="horz" wrap="square" lIns="91440" tIns="45720" rIns="91440" bIns="45720" numCol="1" anchor="t">
              <a:spAutoFit/>
            </a:bodyPr>
            <a:lstStyle/>
            <a:p>
              <a:pPr marL="342900" indent="-342900" algn="l" defTabSz="914400" eaLnBrk="0" fontAlgn="auto">
                <a:lnSpc>
                  <a:spcPct val="100000"/>
                </a:lnSpc>
                <a:spcBef>
                  <a:spcPts val="0"/>
                </a:spcBef>
                <a:spcAft>
                  <a:spcPts val="0"/>
                </a:spcAft>
                <a:buClr>
                  <a:srgbClr val="464646"/>
                </a:buClr>
                <a:buFont typeface="+mj-lt"/>
                <a:buAutoNum type="arabicPeriod"/>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Whether the song is featured</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342900" indent="-342900" algn="l" defTabSz="914400" eaLnBrk="0" fontAlgn="auto">
                <a:lnSpc>
                  <a:spcPct val="100000"/>
                </a:lnSpc>
                <a:spcBef>
                  <a:spcPts val="0"/>
                </a:spcBef>
                <a:spcAft>
                  <a:spcPts val="0"/>
                </a:spcAft>
                <a:buClr>
                  <a:srgbClr val="464646"/>
                </a:buClr>
                <a:buFont typeface="+mj-lt"/>
                <a:buAutoNum type="arabicPeriod" startAt="2"/>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The number of song’s artist, composer, lyriciss</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342900" indent="-342900" algn="l" defTabSz="914400" eaLnBrk="0" fontAlgn="auto">
                <a:lnSpc>
                  <a:spcPct val="100000"/>
                </a:lnSpc>
                <a:spcBef>
                  <a:spcPts val="0"/>
                </a:spcBef>
                <a:spcAft>
                  <a:spcPts val="0"/>
                </a:spcAft>
                <a:buClr>
                  <a:srgbClr val="464646"/>
                </a:buClr>
                <a:buFont typeface="+mj-lt"/>
                <a:buAutoNum type="arabicPeriod" startAt="3"/>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Whether the artist and the composer are the same</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342900" indent="-342900" algn="l" defTabSz="914400" eaLnBrk="0" fontAlgn="auto">
                <a:lnSpc>
                  <a:spcPct val="100000"/>
                </a:lnSpc>
                <a:spcBef>
                  <a:spcPts val="0"/>
                </a:spcBef>
                <a:spcAft>
                  <a:spcPts val="0"/>
                </a:spcAft>
                <a:buClr>
                  <a:srgbClr val="464646"/>
                </a:buClr>
                <a:buFont typeface="+mj-lt"/>
                <a:buAutoNum type="arabicPeriod" startAt="4"/>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Whether the artist, composer, lyricist are the same</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p:txBody>
        </p:sp>
      </p:grpSp>
      <p:sp>
        <p:nvSpPr>
          <p:cNvPr id="43" name="Right Arrow 42"/>
          <p:cNvSpPr/>
          <p:nvPr/>
        </p:nvSpPr>
        <p:spPr>
          <a:xfrm>
            <a:off x="2581275" y="2727325"/>
            <a:ext cx="419100" cy="29273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rotWithShape="1">
          <a:blip r:embed="rId3"/>
          <a:srcRect l="610" t="1053"/>
          <a:stretch/>
        </p:blipFill>
        <p:spPr>
          <a:xfrm>
            <a:off x="4792345" y="1827530"/>
            <a:ext cx="3751580" cy="1187450"/>
          </a:xfrm>
          <a:prstGeom prst="rect">
            <a:avLst/>
          </a:prstGeom>
        </p:spPr>
      </p:pic>
      <p:pic>
        <p:nvPicPr>
          <p:cNvPr id="91" name="Picture 90"/>
          <p:cNvPicPr>
            <a:picLocks noChangeAspect="1"/>
          </p:cNvPicPr>
          <p:nvPr/>
        </p:nvPicPr>
        <p:blipFill>
          <a:blip r:embed="rId4"/>
          <a:stretch>
            <a:fillRect/>
          </a:stretch>
        </p:blipFill>
        <p:spPr>
          <a:xfrm>
            <a:off x="680720" y="2019300"/>
            <a:ext cx="3020695" cy="1686560"/>
          </a:xfrm>
          <a:prstGeom prst="rect">
            <a:avLst/>
          </a:prstGeom>
        </p:spPr>
      </p:pic>
      <p:pic>
        <p:nvPicPr>
          <p:cNvPr id="92" name="Picture 91"/>
          <p:cNvPicPr>
            <a:picLocks noChangeAspect="1"/>
          </p:cNvPicPr>
          <p:nvPr/>
        </p:nvPicPr>
        <p:blipFill>
          <a:blip r:embed="rId5"/>
          <a:stretch>
            <a:fillRect/>
          </a:stretch>
        </p:blipFill>
        <p:spPr>
          <a:xfrm>
            <a:off x="560705" y="5361305"/>
            <a:ext cx="2665095" cy="1137285"/>
          </a:xfrm>
          <a:prstGeom prst="rect">
            <a:avLst/>
          </a:prstGeom>
        </p:spPr>
      </p:pic>
      <p:sp>
        <p:nvSpPr>
          <p:cNvPr id="33" name="TextBox 32">
            <a:extLst>
              <a:ext uri="{FF2B5EF4-FFF2-40B4-BE49-F238E27FC236}">
                <a16:creationId xmlns:a16="http://schemas.microsoft.com/office/drawing/2014/main" id="{42FB1A97-C631-4F36-B7B2-53FA85462603}"/>
              </a:ext>
            </a:extLst>
          </p:cNvPr>
          <p:cNvSpPr txBox="1"/>
          <p:nvPr/>
        </p:nvSpPr>
        <p:spPr>
          <a:xfrm>
            <a:off x="8096885" y="361950"/>
            <a:ext cx="42989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34" name="TextBox 33">
            <a:extLst>
              <a:ext uri="{FF2B5EF4-FFF2-40B4-BE49-F238E27FC236}">
                <a16:creationId xmlns:a16="http://schemas.microsoft.com/office/drawing/2014/main" id="{C048953E-C9E4-4615-B620-B6E56D01C512}"/>
              </a:ext>
            </a:extLst>
          </p:cNvPr>
          <p:cNvSpPr txBox="1"/>
          <p:nvPr/>
        </p:nvSpPr>
        <p:spPr>
          <a:xfrm>
            <a:off x="8421370" y="361950"/>
            <a:ext cx="48450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35" name="TextBox 34">
            <a:extLst>
              <a:ext uri="{FF2B5EF4-FFF2-40B4-BE49-F238E27FC236}">
                <a16:creationId xmlns:a16="http://schemas.microsoft.com/office/drawing/2014/main" id="{13F3FE78-9F48-4401-811C-D33D89E9237E}"/>
              </a:ext>
            </a:extLst>
          </p:cNvPr>
          <p:cNvSpPr txBox="1"/>
          <p:nvPr/>
        </p:nvSpPr>
        <p:spPr>
          <a:xfrm>
            <a:off x="986155" y="305435"/>
            <a:ext cx="6104255" cy="431165"/>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3. Gradient Boosting Machine: Data Preprocessing</a:t>
            </a:r>
            <a:endParaRPr lang="ko-KR" altLang="en-US" sz="2200" dirty="0">
              <a:latin typeface="a뉴고딕M" panose="02020600000000000000" pitchFamily="18" charset="-127"/>
              <a:ea typeface="a뉴고딕M" panose="02020600000000000000" pitchFamily="18" charset="-127"/>
            </a:endParaRPr>
          </a:p>
        </p:txBody>
      </p:sp>
    </p:spTree>
    <p:extLst>
      <p:ext uri="{BB962C8B-B14F-4D97-AF65-F5344CB8AC3E}">
        <p14:creationId xmlns:p14="http://schemas.microsoft.com/office/powerpoint/2010/main" val="2442727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340" y="768350"/>
            <a:ext cx="8528685" cy="71755"/>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480"/>
            <a:ext cx="9144000" cy="22352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475" y="361950"/>
            <a:ext cx="50355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8905" y="361950"/>
            <a:ext cx="421640"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070" y="88265"/>
            <a:ext cx="856615" cy="76962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91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795"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68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4946FB-D690-4141-9E01-460D33984CD7}"/>
              </a:ext>
            </a:extLst>
          </p:cNvPr>
          <p:cNvSpPr txBox="1"/>
          <p:nvPr/>
        </p:nvSpPr>
        <p:spPr>
          <a:xfrm>
            <a:off x="657860" y="4735195"/>
            <a:ext cx="8254365" cy="1753235"/>
          </a:xfrm>
          <a:prstGeom prst="rect">
            <a:avLst/>
          </a:prstGeom>
          <a:noFill/>
        </p:spPr>
        <p:txBody>
          <a:bodyPr vert="horz" wrap="square" lIns="91440" tIns="45720" rIns="91440" bIns="45720" numCol="1" anchor="t">
            <a:spAutoFit/>
          </a:bodyPr>
          <a:lstStyle/>
          <a:p>
            <a:pPr marL="0" indent="0" algn="just"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Observations:</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Accuracy on validation: 80.6, Accuracy of actual test data: 68.7</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Learning rate = 0.2, number of boosting = 100 is best set to our data.</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Accuracy goes high when meaningful data was added.</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285750" indent="-285750" algn="just" defTabSz="914400" eaLnBrk="0" fontAlgn="auto">
              <a:lnSpc>
                <a:spcPct val="100000"/>
              </a:lnSpc>
              <a:spcBef>
                <a:spcPts val="0"/>
              </a:spcBef>
              <a:spcAft>
                <a:spcPts val="0"/>
              </a:spcAft>
              <a:buClr>
                <a:srgbClr val="464646"/>
              </a:buClr>
              <a:buFont typeface="Calibri"/>
              <a:buChar char="-"/>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Gradiet Boosting Machine is effective for problems with mostly categorical features.</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p:txBody>
      </p:sp>
      <p:graphicFrame>
        <p:nvGraphicFramePr>
          <p:cNvPr id="16" name="차트 21">
            <a:extLst>
              <a:ext uri="{FF2B5EF4-FFF2-40B4-BE49-F238E27FC236}">
                <a16:creationId xmlns:a16="http://schemas.microsoft.com/office/drawing/2014/main" id="{72B0C96C-B545-4E69-8899-7DE8777681E8}"/>
              </a:ext>
            </a:extLst>
          </p:cNvPr>
          <p:cNvGraphicFramePr/>
          <p:nvPr>
            <p:extLst/>
          </p:nvPr>
        </p:nvGraphicFramePr>
        <p:xfrm>
          <a:off x="5113421" y="1370834"/>
          <a:ext cx="3797959" cy="28339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p:cNvGraphicFramePr>
            <a:graphicFrameLocks/>
          </p:cNvGraphicFramePr>
          <p:nvPr>
            <p:extLst/>
          </p:nvPr>
        </p:nvGraphicFramePr>
        <p:xfrm>
          <a:off x="179208" y="1354284"/>
          <a:ext cx="4837960" cy="2833993"/>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8B468036-9CD3-4BF2-9B81-DE46BA07062C}"/>
              </a:ext>
            </a:extLst>
          </p:cNvPr>
          <p:cNvSpPr txBox="1"/>
          <p:nvPr/>
        </p:nvSpPr>
        <p:spPr>
          <a:xfrm>
            <a:off x="8096885" y="361950"/>
            <a:ext cx="42989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5" name="TextBox 24">
            <a:extLst>
              <a:ext uri="{FF2B5EF4-FFF2-40B4-BE49-F238E27FC236}">
                <a16:creationId xmlns:a16="http://schemas.microsoft.com/office/drawing/2014/main" id="{5973952C-B846-4E34-8A7A-7A9A46EB30EA}"/>
              </a:ext>
            </a:extLst>
          </p:cNvPr>
          <p:cNvSpPr txBox="1"/>
          <p:nvPr/>
        </p:nvSpPr>
        <p:spPr>
          <a:xfrm>
            <a:off x="8421370" y="361950"/>
            <a:ext cx="48450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30" name="TextBox 29">
            <a:extLst>
              <a:ext uri="{FF2B5EF4-FFF2-40B4-BE49-F238E27FC236}">
                <a16:creationId xmlns:a16="http://schemas.microsoft.com/office/drawing/2014/main" id="{F64231F6-3325-4C8D-92DF-2D77150C14F8}"/>
              </a:ext>
            </a:extLst>
          </p:cNvPr>
          <p:cNvSpPr txBox="1"/>
          <p:nvPr/>
        </p:nvSpPr>
        <p:spPr>
          <a:xfrm>
            <a:off x="986155" y="305435"/>
            <a:ext cx="4604385" cy="431165"/>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3. Gradient Boosting Machine: Results</a:t>
            </a:r>
            <a:endParaRPr lang="ko-KR" altLang="en-US" sz="2200" dirty="0">
              <a:latin typeface="a뉴고딕M" panose="02020600000000000000" pitchFamily="18" charset="-127"/>
              <a:ea typeface="a뉴고딕M" panose="02020600000000000000" pitchFamily="18" charset="-127"/>
            </a:endParaRPr>
          </a:p>
        </p:txBody>
      </p:sp>
    </p:spTree>
    <p:extLst>
      <p:ext uri="{BB962C8B-B14F-4D97-AF65-F5344CB8AC3E}">
        <p14:creationId xmlns:p14="http://schemas.microsoft.com/office/powerpoint/2010/main" val="76164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86137" y="305389"/>
            <a:ext cx="1451038"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Conclusion</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2" name="TextBox 21"/>
          <p:cNvSpPr txBox="1"/>
          <p:nvPr/>
        </p:nvSpPr>
        <p:spPr>
          <a:xfrm>
            <a:off x="8415730" y="362052"/>
            <a:ext cx="49565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Con</a:t>
            </a:r>
          </a:p>
          <a:p>
            <a:r>
              <a:rPr lang="en-US" altLang="ko-KR" sz="1050" dirty="0" err="1"/>
              <a:t>clusion</a:t>
            </a:r>
            <a:endParaRPr lang="ko-KR" altLang="en-US" sz="1050" dirty="0"/>
          </a:p>
        </p:txBody>
      </p:sp>
      <p:sp>
        <p:nvSpPr>
          <p:cNvPr id="23" name="TextBox 22"/>
          <p:cNvSpPr txBox="1"/>
          <p:nvPr/>
        </p:nvSpPr>
        <p:spPr>
          <a:xfrm>
            <a:off x="179208" y="88119"/>
            <a:ext cx="877163"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04</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381A9953-DB05-4E6B-BE4E-A58A6C82A5B8}"/>
              </a:ext>
            </a:extLst>
          </p:cNvPr>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Lst>
          </a:blip>
          <a:srcRect l="1127" t="2222" r="1112" b="3087"/>
          <a:stretch/>
        </p:blipFill>
        <p:spPr>
          <a:xfrm>
            <a:off x="925109" y="1615335"/>
            <a:ext cx="7293782" cy="4244299"/>
          </a:xfrm>
          <a:prstGeom prst="rect">
            <a:avLst/>
          </a:prstGeom>
          <a:ln>
            <a:noFill/>
          </a:ln>
        </p:spPr>
      </p:pic>
    </p:spTree>
    <p:extLst>
      <p:ext uri="{BB962C8B-B14F-4D97-AF65-F5344CB8AC3E}">
        <p14:creationId xmlns:p14="http://schemas.microsoft.com/office/powerpoint/2010/main" val="394885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rot="20888870">
            <a:off x="-541582" y="2628901"/>
            <a:ext cx="10227164" cy="1600199"/>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3793456" y="3206234"/>
            <a:ext cx="1557094" cy="461665"/>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2400" dirty="0">
                <a:ln>
                  <a:solidFill>
                    <a:schemeClr val="bg1">
                      <a:alpha val="80000"/>
                    </a:schemeClr>
                  </a:solidFill>
                </a:ln>
                <a:solidFill>
                  <a:schemeClr val="bg1"/>
                </a:solidFill>
              </a:rPr>
              <a:t>Thank you</a:t>
            </a:r>
            <a:endParaRPr lang="ko-KR" altLang="en-US" sz="2400" dirty="0">
              <a:ln>
                <a:solidFill>
                  <a:schemeClr val="bg1">
                    <a:alpha val="80000"/>
                  </a:schemeClr>
                </a:solidFill>
              </a:ln>
              <a:solidFill>
                <a:schemeClr val="bg1"/>
              </a:solidFill>
            </a:endParaRPr>
          </a:p>
        </p:txBody>
      </p:sp>
    </p:spTree>
    <p:extLst>
      <p:ext uri="{BB962C8B-B14F-4D97-AF65-F5344CB8AC3E}">
        <p14:creationId xmlns:p14="http://schemas.microsoft.com/office/powerpoint/2010/main" val="214442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3" name="TextBox 22"/>
          <p:cNvSpPr txBox="1"/>
          <p:nvPr/>
        </p:nvSpPr>
        <p:spPr>
          <a:xfrm>
            <a:off x="179208" y="88119"/>
            <a:ext cx="85151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05</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그림 13"/>
          <p:cNvPicPr/>
          <p:nvPr/>
        </p:nvPicPr>
        <p:blipFill>
          <a:blip r:embed="rId2">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136281" y="1713129"/>
            <a:ext cx="8871438" cy="4065893"/>
          </a:xfrm>
          <a:prstGeom prst="rect">
            <a:avLst/>
          </a:prstGeom>
        </p:spPr>
      </p:pic>
      <p:sp>
        <p:nvSpPr>
          <p:cNvPr id="16" name="TextBox 15">
            <a:extLst>
              <a:ext uri="{FF2B5EF4-FFF2-40B4-BE49-F238E27FC236}">
                <a16:creationId xmlns:a16="http://schemas.microsoft.com/office/drawing/2014/main" id="{B42BFFDC-08A7-4173-80A4-3333F7129576}"/>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4" name="TextBox 23">
            <a:extLst>
              <a:ext uri="{FF2B5EF4-FFF2-40B4-BE49-F238E27FC236}">
                <a16:creationId xmlns:a16="http://schemas.microsoft.com/office/drawing/2014/main" id="{ED13B3A0-3629-4AFB-AE70-FFF04FED2C35}"/>
              </a:ext>
            </a:extLst>
          </p:cNvPr>
          <p:cNvSpPr txBox="1"/>
          <p:nvPr/>
        </p:nvSpPr>
        <p:spPr>
          <a:xfrm>
            <a:off x="986137" y="305389"/>
            <a:ext cx="6111609"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Appendix: Details of Neural Network Configurations</a:t>
            </a:r>
            <a:endParaRPr lang="ko-KR" altLang="en-US" sz="2200" dirty="0">
              <a:latin typeface="a뉴고딕M" panose="02020600000000000000" pitchFamily="18" charset="-127"/>
              <a:ea typeface="a뉴고딕M" panose="02020600000000000000" pitchFamily="18" charset="-127"/>
            </a:endParaRPr>
          </a:p>
        </p:txBody>
      </p:sp>
    </p:spTree>
    <p:extLst>
      <p:ext uri="{BB962C8B-B14F-4D97-AF65-F5344CB8AC3E}">
        <p14:creationId xmlns:p14="http://schemas.microsoft.com/office/powerpoint/2010/main" val="10414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9144000" cy="3429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직사각형 9"/>
          <p:cNvSpPr/>
          <p:nvPr/>
        </p:nvSpPr>
        <p:spPr>
          <a:xfrm rot="10800000">
            <a:off x="0" y="6516000"/>
            <a:ext cx="9144000" cy="34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 name="그룹 3"/>
          <p:cNvGrpSpPr/>
          <p:nvPr/>
        </p:nvGrpSpPr>
        <p:grpSpPr>
          <a:xfrm>
            <a:off x="3731943" y="2220276"/>
            <a:ext cx="1680115" cy="2457232"/>
            <a:chOff x="3731943" y="2220276"/>
            <a:chExt cx="1680115" cy="2457232"/>
          </a:xfrm>
        </p:grpSpPr>
        <p:sp>
          <p:nvSpPr>
            <p:cNvPr id="12" name="TextBox 11"/>
            <p:cNvSpPr txBox="1"/>
            <p:nvPr/>
          </p:nvSpPr>
          <p:spPr>
            <a:xfrm>
              <a:off x="3982736" y="2340821"/>
              <a:ext cx="1178529" cy="430887"/>
            </a:xfrm>
            <a:prstGeom prst="rect">
              <a:avLst/>
            </a:prstGeom>
            <a:noFill/>
          </p:spPr>
          <p:txBody>
            <a:bodyPr wrap="none" rtlCol="0">
              <a:spAutoFit/>
            </a:bodyPr>
            <a:lstStyle/>
            <a:p>
              <a:pPr algn="ctr"/>
              <a:r>
                <a:rPr lang="en-US" altLang="ko-KR" sz="2200" spc="-150" dirty="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rPr>
                <a:t>I n d e x</a:t>
              </a:r>
              <a:endParaRPr lang="ko-KR" altLang="en-US" sz="2200" spc="-150" dirty="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endParaRPr>
            </a:p>
          </p:txBody>
        </p:sp>
        <p:sp>
          <p:nvSpPr>
            <p:cNvPr id="3" name="모서리가 둥근 직사각형 2"/>
            <p:cNvSpPr/>
            <p:nvPr/>
          </p:nvSpPr>
          <p:spPr>
            <a:xfrm>
              <a:off x="3731943" y="2220276"/>
              <a:ext cx="1680115" cy="2457232"/>
            </a:xfrm>
            <a:prstGeom prst="roundRect">
              <a:avLst>
                <a:gd name="adj" fmla="val 13040"/>
              </a:avLst>
            </a:pr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그룹 4"/>
            <p:cNvGrpSpPr/>
            <p:nvPr/>
          </p:nvGrpSpPr>
          <p:grpSpPr>
            <a:xfrm>
              <a:off x="3899741" y="2980518"/>
              <a:ext cx="1344535" cy="1382664"/>
              <a:chOff x="3899742" y="3005778"/>
              <a:chExt cx="1344535" cy="1382664"/>
            </a:xfrm>
          </p:grpSpPr>
          <p:sp>
            <p:nvSpPr>
              <p:cNvPr id="13" name="TextBox 12"/>
              <p:cNvSpPr txBox="1"/>
              <p:nvPr/>
            </p:nvSpPr>
            <p:spPr>
              <a:xfrm>
                <a:off x="3899742" y="3005778"/>
                <a:ext cx="1344535" cy="353943"/>
              </a:xfrm>
              <a:prstGeom prst="rect">
                <a:avLst/>
              </a:prstGeom>
              <a:noFill/>
            </p:spPr>
            <p:txBody>
              <a:bodyPr wrap="none" rtlCol="0">
                <a:spAutoFit/>
              </a:bodyPr>
              <a:lstStyle/>
              <a:p>
                <a:pPr algn="ctr"/>
                <a:r>
                  <a:rPr lang="en-US" altLang="ko-KR" sz="1700" dirty="0">
                    <a:ln w="6350">
                      <a:solidFill>
                        <a:srgbClr val="5A5A5A">
                          <a:alpha val="80000"/>
                        </a:srgbClr>
                      </a:solidFill>
                    </a:ln>
                    <a:solidFill>
                      <a:srgbClr val="5A5A5A"/>
                    </a:solidFill>
                    <a:latin typeface="a뉴고딕L" panose="02020600000000000000" pitchFamily="18" charset="-127"/>
                    <a:ea typeface="a뉴고딕L" panose="02020600000000000000" pitchFamily="18" charset="-127"/>
                  </a:rPr>
                  <a:t>Introduction</a:t>
                </a:r>
                <a:endParaRPr lang="ko-KR" altLang="en-US" sz="1700" dirty="0">
                  <a:ln w="6350">
                    <a:solidFill>
                      <a:srgbClr val="5A5A5A">
                        <a:alpha val="80000"/>
                      </a:srgbClr>
                    </a:solidFill>
                  </a:ln>
                  <a:solidFill>
                    <a:srgbClr val="5A5A5A"/>
                  </a:solidFill>
                  <a:latin typeface="a뉴고딕L" panose="02020600000000000000" pitchFamily="18" charset="-127"/>
                  <a:ea typeface="a뉴고딕L" panose="02020600000000000000" pitchFamily="18" charset="-127"/>
                </a:endParaRPr>
              </a:p>
            </p:txBody>
          </p:sp>
          <p:sp>
            <p:nvSpPr>
              <p:cNvPr id="14" name="TextBox 13"/>
              <p:cNvSpPr txBox="1"/>
              <p:nvPr/>
            </p:nvSpPr>
            <p:spPr>
              <a:xfrm>
                <a:off x="3949879" y="3348685"/>
                <a:ext cx="1244251" cy="353943"/>
              </a:xfrm>
              <a:prstGeom prst="rect">
                <a:avLst/>
              </a:prstGeom>
              <a:noFill/>
            </p:spPr>
            <p:txBody>
              <a:bodyPr wrap="none" rtlCol="0">
                <a:spAutoFit/>
              </a:bodyPr>
              <a:lstStyle>
                <a:defPPr>
                  <a:defRPr lang="ko-KR"/>
                </a:defPPr>
                <a:lvl1pPr algn="ctr">
                  <a:defRPr sz="1700">
                    <a:ln>
                      <a:solidFill>
                        <a:srgbClr val="5A5A5A">
                          <a:alpha val="80000"/>
                        </a:srgbClr>
                      </a:solidFill>
                    </a:ln>
                    <a:solidFill>
                      <a:srgbClr val="5A5A5A"/>
                    </a:solidFill>
                    <a:latin typeface="a뉴고딕L" panose="02020600000000000000" pitchFamily="18" charset="-127"/>
                    <a:ea typeface="a뉴고딕L" panose="02020600000000000000" pitchFamily="18" charset="-127"/>
                  </a:defRPr>
                </a:lvl1pPr>
              </a:lstStyle>
              <a:p>
                <a:r>
                  <a:rPr lang="en-US" altLang="ko-KR" dirty="0">
                    <a:ln w="6350">
                      <a:solidFill>
                        <a:srgbClr val="5A5A5A">
                          <a:alpha val="80000"/>
                        </a:srgbClr>
                      </a:solidFill>
                    </a:ln>
                  </a:rPr>
                  <a:t>Used Data</a:t>
                </a:r>
                <a:endParaRPr lang="ko-KR" altLang="en-US" dirty="0">
                  <a:ln w="6350">
                    <a:solidFill>
                      <a:srgbClr val="5A5A5A">
                        <a:alpha val="80000"/>
                      </a:srgbClr>
                    </a:solidFill>
                  </a:ln>
                </a:endParaRPr>
              </a:p>
            </p:txBody>
          </p:sp>
          <p:sp>
            <p:nvSpPr>
              <p:cNvPr id="15" name="TextBox 14"/>
              <p:cNvSpPr txBox="1"/>
              <p:nvPr/>
            </p:nvSpPr>
            <p:spPr>
              <a:xfrm>
                <a:off x="3934649" y="3691592"/>
                <a:ext cx="1274709" cy="353943"/>
              </a:xfrm>
              <a:prstGeom prst="rect">
                <a:avLst/>
              </a:prstGeom>
              <a:noFill/>
            </p:spPr>
            <p:txBody>
              <a:bodyPr wrap="none" rtlCol="0">
                <a:spAutoFit/>
              </a:bodyPr>
              <a:lstStyle>
                <a:defPPr>
                  <a:defRPr lang="ko-KR"/>
                </a:defPPr>
                <a:lvl1pPr algn="ctr">
                  <a:defRPr sz="1700">
                    <a:ln>
                      <a:solidFill>
                        <a:srgbClr val="5A5A5A">
                          <a:alpha val="80000"/>
                        </a:srgbClr>
                      </a:solidFill>
                    </a:ln>
                    <a:solidFill>
                      <a:srgbClr val="5A5A5A"/>
                    </a:solidFill>
                    <a:latin typeface="a뉴고딕L" panose="02020600000000000000" pitchFamily="18" charset="-127"/>
                    <a:ea typeface="a뉴고딕L" panose="02020600000000000000" pitchFamily="18" charset="-127"/>
                  </a:defRPr>
                </a:lvl1pPr>
              </a:lstStyle>
              <a:p>
                <a:r>
                  <a:rPr lang="en-US" altLang="ko-KR" dirty="0">
                    <a:ln w="6350">
                      <a:solidFill>
                        <a:srgbClr val="5A5A5A">
                          <a:alpha val="80000"/>
                        </a:srgbClr>
                      </a:solidFill>
                    </a:ln>
                  </a:rPr>
                  <a:t>Used skills</a:t>
                </a:r>
                <a:endParaRPr lang="ko-KR" altLang="en-US" dirty="0">
                  <a:ln w="6350">
                    <a:solidFill>
                      <a:srgbClr val="5A5A5A">
                        <a:alpha val="80000"/>
                      </a:srgbClr>
                    </a:solidFill>
                  </a:ln>
                </a:endParaRPr>
              </a:p>
            </p:txBody>
          </p:sp>
          <p:sp>
            <p:nvSpPr>
              <p:cNvPr id="16" name="TextBox 15"/>
              <p:cNvSpPr txBox="1"/>
              <p:nvPr/>
            </p:nvSpPr>
            <p:spPr>
              <a:xfrm>
                <a:off x="3932247" y="4034499"/>
                <a:ext cx="1279517" cy="353943"/>
              </a:xfrm>
              <a:prstGeom prst="rect">
                <a:avLst/>
              </a:prstGeom>
              <a:noFill/>
            </p:spPr>
            <p:txBody>
              <a:bodyPr wrap="none" rtlCol="0">
                <a:spAutoFit/>
              </a:bodyPr>
              <a:lstStyle>
                <a:defPPr>
                  <a:defRPr lang="ko-KR"/>
                </a:defPPr>
                <a:lvl1pPr algn="ctr">
                  <a:defRPr sz="1700">
                    <a:ln>
                      <a:solidFill>
                        <a:srgbClr val="5A5A5A">
                          <a:alpha val="80000"/>
                        </a:srgbClr>
                      </a:solidFill>
                    </a:ln>
                    <a:solidFill>
                      <a:srgbClr val="5A5A5A"/>
                    </a:solidFill>
                    <a:latin typeface="a뉴고딕L" panose="02020600000000000000" pitchFamily="18" charset="-127"/>
                    <a:ea typeface="a뉴고딕L" panose="02020600000000000000" pitchFamily="18" charset="-127"/>
                  </a:defRPr>
                </a:lvl1pPr>
              </a:lstStyle>
              <a:p>
                <a:r>
                  <a:rPr lang="en-US" altLang="ko-KR" dirty="0">
                    <a:ln w="6350">
                      <a:solidFill>
                        <a:srgbClr val="5A5A5A">
                          <a:alpha val="80000"/>
                        </a:srgbClr>
                      </a:solidFill>
                    </a:ln>
                  </a:rPr>
                  <a:t>Conclusion</a:t>
                </a:r>
                <a:endParaRPr lang="ko-KR" altLang="en-US" dirty="0">
                  <a:ln w="6350">
                    <a:solidFill>
                      <a:srgbClr val="5A5A5A">
                        <a:alpha val="80000"/>
                      </a:srgbClr>
                    </a:solidFill>
                  </a:ln>
                </a:endParaRPr>
              </a:p>
            </p:txBody>
          </p:sp>
        </p:grpSp>
      </p:grpSp>
    </p:spTree>
    <p:extLst>
      <p:ext uri="{BB962C8B-B14F-4D97-AF65-F5344CB8AC3E}">
        <p14:creationId xmlns:p14="http://schemas.microsoft.com/office/powerpoint/2010/main" val="192197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0220" y="305389"/>
            <a:ext cx="150868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Introduction</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2374" y="362052"/>
            <a:ext cx="51168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Intro</a:t>
            </a:r>
          </a:p>
          <a:p>
            <a:r>
              <a:rPr lang="en-US" altLang="ko-KR" sz="1050" dirty="0"/>
              <a:t>duction</a:t>
            </a:r>
            <a:endParaRPr lang="ko-KR" altLang="en-US" sz="1050" dirty="0"/>
          </a:p>
        </p:txBody>
      </p:sp>
      <p:sp>
        <p:nvSpPr>
          <p:cNvPr id="20" name="TextBox 19"/>
          <p:cNvSpPr txBox="1"/>
          <p:nvPr/>
        </p:nvSpPr>
        <p:spPr>
          <a:xfrm>
            <a:off x="7749038"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2" name="TextBox 21"/>
          <p:cNvSpPr txBox="1"/>
          <p:nvPr/>
        </p:nvSpPr>
        <p:spPr>
          <a:xfrm>
            <a:off x="8421346"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66291" y="88119"/>
            <a:ext cx="777777"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4400" spc="0" dirty="0">
                <a:latin typeface="a뉴고딕E" panose="02020600000000000000" pitchFamily="18" charset="-127"/>
                <a:ea typeface="a뉴고딕E" panose="02020600000000000000" pitchFamily="18" charset="-127"/>
              </a:rPr>
              <a:t>01</a:t>
            </a:r>
            <a:endParaRPr lang="ko-KR" altLang="en-US" sz="4400" spc="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883F7C-4CBA-4CC0-BA8C-C3113680344C}"/>
              </a:ext>
            </a:extLst>
          </p:cNvPr>
          <p:cNvSpPr txBox="1"/>
          <p:nvPr/>
        </p:nvSpPr>
        <p:spPr>
          <a:xfrm>
            <a:off x="459752" y="1319862"/>
            <a:ext cx="6015621"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Title 	</a:t>
            </a:r>
            <a:r>
              <a:rPr lang="en-US" altLang="ko-KR" sz="2200" dirty="0" err="1">
                <a:ln>
                  <a:solidFill>
                    <a:srgbClr val="464646">
                      <a:alpha val="80000"/>
                    </a:srgbClr>
                  </a:solidFill>
                </a:ln>
                <a:solidFill>
                  <a:srgbClr val="464646"/>
                </a:solidFill>
              </a:rPr>
              <a:t>KKBox’s</a:t>
            </a:r>
            <a:r>
              <a:rPr lang="en-US" altLang="ko-KR" sz="2200" dirty="0">
                <a:ln>
                  <a:solidFill>
                    <a:srgbClr val="464646">
                      <a:alpha val="80000"/>
                    </a:srgbClr>
                  </a:solidFill>
                </a:ln>
                <a:solidFill>
                  <a:srgbClr val="464646"/>
                </a:solidFill>
              </a:rPr>
              <a:t> Music Recommendation Challenge</a:t>
            </a:r>
            <a:endParaRPr lang="ko-KR" altLang="en-US" sz="2200" dirty="0">
              <a:ln>
                <a:solidFill>
                  <a:srgbClr val="464646">
                    <a:alpha val="80000"/>
                  </a:srgbClr>
                </a:solidFill>
              </a:ln>
              <a:solidFill>
                <a:srgbClr val="464646"/>
              </a:solidFill>
            </a:endParaRPr>
          </a:p>
        </p:txBody>
      </p:sp>
      <p:sp>
        <p:nvSpPr>
          <p:cNvPr id="5" name="TextBox 4">
            <a:extLst>
              <a:ext uri="{FF2B5EF4-FFF2-40B4-BE49-F238E27FC236}">
                <a16:creationId xmlns:a16="http://schemas.microsoft.com/office/drawing/2014/main" id="{42049116-83F3-4168-8CB5-AF8E3AA2A9BA}"/>
              </a:ext>
            </a:extLst>
          </p:cNvPr>
          <p:cNvSpPr txBox="1"/>
          <p:nvPr/>
        </p:nvSpPr>
        <p:spPr>
          <a:xfrm>
            <a:off x="459752" y="2230234"/>
            <a:ext cx="8224496" cy="769441"/>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Task 	To predict the chances of a user listening to a song repetitively</a:t>
            </a:r>
          </a:p>
          <a:p>
            <a:r>
              <a:rPr lang="en-US" altLang="ko-KR" sz="2200" dirty="0">
                <a:ln>
                  <a:solidFill>
                    <a:srgbClr val="464646">
                      <a:alpha val="80000"/>
                    </a:srgbClr>
                  </a:solidFill>
                </a:ln>
                <a:solidFill>
                  <a:srgbClr val="464646"/>
                </a:solidFill>
              </a:rPr>
              <a:t>	after the first listening event was triggered</a:t>
            </a:r>
            <a:endParaRPr lang="ko-KR" altLang="en-US" sz="2200" dirty="0">
              <a:ln>
                <a:solidFill>
                  <a:srgbClr val="464646">
                    <a:alpha val="80000"/>
                  </a:srgbClr>
                </a:solidFill>
              </a:ln>
              <a:solidFill>
                <a:srgbClr val="464646"/>
              </a:solidFill>
            </a:endParaRPr>
          </a:p>
        </p:txBody>
      </p:sp>
      <p:pic>
        <p:nvPicPr>
          <p:cNvPr id="4" name="그림 3">
            <a:extLst>
              <a:ext uri="{FF2B5EF4-FFF2-40B4-BE49-F238E27FC236}">
                <a16:creationId xmlns:a16="http://schemas.microsoft.com/office/drawing/2014/main" id="{0F2DA01E-2B56-4B4D-A8D5-717C89A06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752" y="4163961"/>
            <a:ext cx="8224496" cy="1644900"/>
          </a:xfrm>
          <a:prstGeom prst="rect">
            <a:avLst/>
          </a:prstGeom>
        </p:spPr>
      </p:pic>
    </p:spTree>
    <p:extLst>
      <p:ext uri="{BB962C8B-B14F-4D97-AF65-F5344CB8AC3E}">
        <p14:creationId xmlns:p14="http://schemas.microsoft.com/office/powerpoint/2010/main" val="255559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0220" y="305389"/>
            <a:ext cx="150868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Introduction</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2374" y="362052"/>
            <a:ext cx="51168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Intro</a:t>
            </a:r>
          </a:p>
          <a:p>
            <a:r>
              <a:rPr lang="en-US" altLang="ko-KR" sz="1050" dirty="0"/>
              <a:t>duction</a:t>
            </a:r>
            <a:endParaRPr lang="ko-KR" altLang="en-US" sz="1050" dirty="0"/>
          </a:p>
        </p:txBody>
      </p:sp>
      <p:sp>
        <p:nvSpPr>
          <p:cNvPr id="20" name="TextBox 19"/>
          <p:cNvSpPr txBox="1"/>
          <p:nvPr/>
        </p:nvSpPr>
        <p:spPr>
          <a:xfrm>
            <a:off x="7749038"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2" name="TextBox 21"/>
          <p:cNvSpPr txBox="1"/>
          <p:nvPr/>
        </p:nvSpPr>
        <p:spPr>
          <a:xfrm>
            <a:off x="8421346"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66291" y="88119"/>
            <a:ext cx="777777"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4400" spc="0" dirty="0">
                <a:latin typeface="a뉴고딕E" panose="02020600000000000000" pitchFamily="18" charset="-127"/>
                <a:ea typeface="a뉴고딕E" panose="02020600000000000000" pitchFamily="18" charset="-127"/>
              </a:rPr>
              <a:t>01</a:t>
            </a:r>
            <a:endParaRPr lang="ko-KR" altLang="en-US" sz="4400" spc="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grpSp>
        <p:nvGrpSpPr>
          <p:cNvPr id="15" name="그룹 14">
            <a:extLst>
              <a:ext uri="{FF2B5EF4-FFF2-40B4-BE49-F238E27FC236}">
                <a16:creationId xmlns:a16="http://schemas.microsoft.com/office/drawing/2014/main" id="{EC02F686-B61B-4396-BEA5-D88B171590AF}"/>
              </a:ext>
            </a:extLst>
          </p:cNvPr>
          <p:cNvGrpSpPr/>
          <p:nvPr/>
        </p:nvGrpSpPr>
        <p:grpSpPr>
          <a:xfrm>
            <a:off x="459752" y="2597185"/>
            <a:ext cx="8224495" cy="1663630"/>
            <a:chOff x="870748" y="2665818"/>
            <a:chExt cx="7402504" cy="1526364"/>
          </a:xfrm>
        </p:grpSpPr>
        <p:sp>
          <p:nvSpPr>
            <p:cNvPr id="16" name="타원 15">
              <a:extLst>
                <a:ext uri="{FF2B5EF4-FFF2-40B4-BE49-F238E27FC236}">
                  <a16:creationId xmlns:a16="http://schemas.microsoft.com/office/drawing/2014/main" id="{01E0DBBC-A42E-4C33-B75D-658EDC774426}"/>
                </a:ext>
              </a:extLst>
            </p:cNvPr>
            <p:cNvSpPr/>
            <p:nvPr/>
          </p:nvSpPr>
          <p:spPr>
            <a:xfrm>
              <a:off x="870748" y="2665818"/>
              <a:ext cx="1526364" cy="15263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BAAF9C7C-79A4-41EE-8A60-D4D2235CC585}"/>
                </a:ext>
              </a:extLst>
            </p:cNvPr>
            <p:cNvSpPr txBox="1"/>
            <p:nvPr/>
          </p:nvSpPr>
          <p:spPr>
            <a:xfrm>
              <a:off x="1188885" y="2827017"/>
              <a:ext cx="890093"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Analysis</a:t>
              </a:r>
              <a:endParaRPr lang="ko-KR" altLang="en-US" sz="1800" dirty="0">
                <a:ln>
                  <a:solidFill>
                    <a:schemeClr val="bg1">
                      <a:alpha val="80000"/>
                    </a:schemeClr>
                  </a:solidFill>
                </a:ln>
                <a:solidFill>
                  <a:schemeClr val="bg1"/>
                </a:solidFill>
              </a:endParaRPr>
            </a:p>
          </p:txBody>
        </p:sp>
        <p:sp>
          <p:nvSpPr>
            <p:cNvPr id="25" name="TextBox 24">
              <a:extLst>
                <a:ext uri="{FF2B5EF4-FFF2-40B4-BE49-F238E27FC236}">
                  <a16:creationId xmlns:a16="http://schemas.microsoft.com/office/drawing/2014/main" id="{F2D98F75-9762-44C0-B9A8-24AC21274D56}"/>
                </a:ext>
              </a:extLst>
            </p:cNvPr>
            <p:cNvSpPr txBox="1"/>
            <p:nvPr/>
          </p:nvSpPr>
          <p:spPr>
            <a:xfrm>
              <a:off x="1454227" y="3503919"/>
              <a:ext cx="287404" cy="254144"/>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a:t>
              </a:r>
              <a:endParaRPr lang="ko-KR" altLang="en-US"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endParaRPr>
            </a:p>
          </p:txBody>
        </p:sp>
        <p:sp>
          <p:nvSpPr>
            <p:cNvPr id="29" name="타원 28">
              <a:extLst>
                <a:ext uri="{FF2B5EF4-FFF2-40B4-BE49-F238E27FC236}">
                  <a16:creationId xmlns:a16="http://schemas.microsoft.com/office/drawing/2014/main" id="{52D630E0-B62A-4CA0-9EFD-D115ECB07A03}"/>
                </a:ext>
              </a:extLst>
            </p:cNvPr>
            <p:cNvSpPr/>
            <p:nvPr/>
          </p:nvSpPr>
          <p:spPr>
            <a:xfrm>
              <a:off x="2829461" y="2665818"/>
              <a:ext cx="1526364" cy="15263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990F63EE-5604-4CD3-88A0-C218C1375756}"/>
                </a:ext>
              </a:extLst>
            </p:cNvPr>
            <p:cNvSpPr txBox="1"/>
            <p:nvPr/>
          </p:nvSpPr>
          <p:spPr>
            <a:xfrm>
              <a:off x="3161236" y="2827017"/>
              <a:ext cx="862814"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Process</a:t>
              </a:r>
              <a:endParaRPr lang="ko-KR" altLang="en-US" sz="1800" dirty="0">
                <a:ln>
                  <a:solidFill>
                    <a:schemeClr val="bg1">
                      <a:alpha val="80000"/>
                    </a:schemeClr>
                  </a:solidFill>
                </a:ln>
                <a:solidFill>
                  <a:schemeClr val="bg1"/>
                </a:solidFill>
              </a:endParaRPr>
            </a:p>
          </p:txBody>
        </p:sp>
        <p:sp>
          <p:nvSpPr>
            <p:cNvPr id="32" name="타원 31">
              <a:extLst>
                <a:ext uri="{FF2B5EF4-FFF2-40B4-BE49-F238E27FC236}">
                  <a16:creationId xmlns:a16="http://schemas.microsoft.com/office/drawing/2014/main" id="{1358DA72-50C8-46C1-8516-FF91109209C3}"/>
                </a:ext>
              </a:extLst>
            </p:cNvPr>
            <p:cNvSpPr/>
            <p:nvPr/>
          </p:nvSpPr>
          <p:spPr>
            <a:xfrm>
              <a:off x="4788174" y="2665818"/>
              <a:ext cx="1526364" cy="1526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B7016691-805E-4BA9-BDAA-2FE9AF2337BD}"/>
                </a:ext>
              </a:extLst>
            </p:cNvPr>
            <p:cNvSpPr txBox="1"/>
            <p:nvPr/>
          </p:nvSpPr>
          <p:spPr>
            <a:xfrm>
              <a:off x="5222125" y="2827017"/>
              <a:ext cx="658457"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Apply</a:t>
              </a:r>
              <a:endParaRPr lang="ko-KR" altLang="en-US" sz="1800" dirty="0">
                <a:ln>
                  <a:solidFill>
                    <a:schemeClr val="bg1">
                      <a:alpha val="80000"/>
                    </a:schemeClr>
                  </a:solidFill>
                </a:ln>
                <a:solidFill>
                  <a:schemeClr val="bg1"/>
                </a:solidFill>
              </a:endParaRPr>
            </a:p>
          </p:txBody>
        </p:sp>
        <p:sp>
          <p:nvSpPr>
            <p:cNvPr id="35" name="타원 34">
              <a:extLst>
                <a:ext uri="{FF2B5EF4-FFF2-40B4-BE49-F238E27FC236}">
                  <a16:creationId xmlns:a16="http://schemas.microsoft.com/office/drawing/2014/main" id="{0290DE54-4223-4963-B421-0F92F3D98C5B}"/>
                </a:ext>
              </a:extLst>
            </p:cNvPr>
            <p:cNvSpPr/>
            <p:nvPr/>
          </p:nvSpPr>
          <p:spPr>
            <a:xfrm>
              <a:off x="6746888" y="2665818"/>
              <a:ext cx="1526364" cy="1526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05FC66C8-0EA8-4204-9C30-A928B2C77E32}"/>
                </a:ext>
              </a:extLst>
            </p:cNvPr>
            <p:cNvSpPr txBox="1"/>
            <p:nvPr/>
          </p:nvSpPr>
          <p:spPr>
            <a:xfrm>
              <a:off x="6923979" y="2827017"/>
              <a:ext cx="1172179"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Supplement</a:t>
              </a:r>
              <a:endParaRPr lang="ko-KR" altLang="en-US" sz="1800" dirty="0">
                <a:ln>
                  <a:solidFill>
                    <a:schemeClr val="bg1">
                      <a:alpha val="80000"/>
                    </a:schemeClr>
                  </a:solidFill>
                </a:ln>
                <a:solidFill>
                  <a:schemeClr val="bg1"/>
                </a:solidFill>
              </a:endParaRPr>
            </a:p>
          </p:txBody>
        </p:sp>
        <p:sp>
          <p:nvSpPr>
            <p:cNvPr id="38" name="이등변 삼각형 37">
              <a:extLst>
                <a:ext uri="{FF2B5EF4-FFF2-40B4-BE49-F238E27FC236}">
                  <a16:creationId xmlns:a16="http://schemas.microsoft.com/office/drawing/2014/main" id="{BAF7D337-F568-4A62-9CA3-A17AF1E58FA9}"/>
                </a:ext>
              </a:extLst>
            </p:cNvPr>
            <p:cNvSpPr/>
            <p:nvPr/>
          </p:nvSpPr>
          <p:spPr>
            <a:xfrm rot="5400000">
              <a:off x="2518505" y="3335406"/>
              <a:ext cx="196550" cy="18719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이등변 삼각형 38">
              <a:extLst>
                <a:ext uri="{FF2B5EF4-FFF2-40B4-BE49-F238E27FC236}">
                  <a16:creationId xmlns:a16="http://schemas.microsoft.com/office/drawing/2014/main" id="{AC5CF6F4-3929-4971-A4AC-D2FDBAFA7054}"/>
                </a:ext>
              </a:extLst>
            </p:cNvPr>
            <p:cNvSpPr/>
            <p:nvPr/>
          </p:nvSpPr>
          <p:spPr>
            <a:xfrm rot="5400000">
              <a:off x="4470231" y="3335406"/>
              <a:ext cx="196550" cy="18719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이등변 삼각형 39">
              <a:extLst>
                <a:ext uri="{FF2B5EF4-FFF2-40B4-BE49-F238E27FC236}">
                  <a16:creationId xmlns:a16="http://schemas.microsoft.com/office/drawing/2014/main" id="{5F2A0326-5218-4703-827C-48FFBB494E73}"/>
                </a:ext>
              </a:extLst>
            </p:cNvPr>
            <p:cNvSpPr/>
            <p:nvPr/>
          </p:nvSpPr>
          <p:spPr>
            <a:xfrm rot="5400000">
              <a:off x="6427138" y="3335406"/>
              <a:ext cx="196550" cy="1871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E172657C-904E-4370-9580-24227F14F37C}"/>
                </a:ext>
              </a:extLst>
            </p:cNvPr>
            <p:cNvCxnSpPr/>
            <p:nvPr/>
          </p:nvCxnSpPr>
          <p:spPr>
            <a:xfrm>
              <a:off x="870748"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AE32716-2ECD-44E8-8C58-F469A4C6D462}"/>
                </a:ext>
              </a:extLst>
            </p:cNvPr>
            <p:cNvCxnSpPr/>
            <p:nvPr/>
          </p:nvCxnSpPr>
          <p:spPr>
            <a:xfrm>
              <a:off x="2829461"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F306E4A3-9222-4886-96B4-44CE914D2036}"/>
                </a:ext>
              </a:extLst>
            </p:cNvPr>
            <p:cNvCxnSpPr/>
            <p:nvPr/>
          </p:nvCxnSpPr>
          <p:spPr>
            <a:xfrm>
              <a:off x="4788174"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9A8E036-A2B6-4720-88D6-10B020A850AC}"/>
                </a:ext>
              </a:extLst>
            </p:cNvPr>
            <p:cNvCxnSpPr/>
            <p:nvPr/>
          </p:nvCxnSpPr>
          <p:spPr>
            <a:xfrm>
              <a:off x="6740719"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861F66C1-F4EC-449F-951D-A2B4EFB59884}"/>
              </a:ext>
            </a:extLst>
          </p:cNvPr>
          <p:cNvSpPr txBox="1"/>
          <p:nvPr/>
        </p:nvSpPr>
        <p:spPr>
          <a:xfrm>
            <a:off x="459752" y="1330701"/>
            <a:ext cx="2335896"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Progress of Project</a:t>
            </a:r>
            <a:endParaRPr lang="ko-KR" altLang="en-US" sz="2200" dirty="0">
              <a:ln>
                <a:solidFill>
                  <a:srgbClr val="464646">
                    <a:alpha val="80000"/>
                  </a:srgbClr>
                </a:solidFill>
              </a:ln>
              <a:solidFill>
                <a:srgbClr val="464646"/>
              </a:solidFill>
            </a:endParaRPr>
          </a:p>
        </p:txBody>
      </p:sp>
      <p:pic>
        <p:nvPicPr>
          <p:cNvPr id="3" name="그림 2">
            <a:extLst>
              <a:ext uri="{FF2B5EF4-FFF2-40B4-BE49-F238E27FC236}">
                <a16:creationId xmlns:a16="http://schemas.microsoft.com/office/drawing/2014/main" id="{C929C28B-E01B-4729-A3AB-71B5F96BC97E}"/>
              </a:ext>
            </a:extLst>
          </p:cNvPr>
          <p:cNvPicPr>
            <a:picLocks noChangeAspect="1"/>
          </p:cNvPicPr>
          <p:nvPr/>
        </p:nvPicPr>
        <p:blipFill rotWithShape="1">
          <a:blip r:embed="rId3" cstate="print">
            <a:biLevel thresh="25000"/>
            <a:extLst>
              <a:ext uri="{BEBA8EAE-BF5A-486C-A8C5-ECC9F3942E4B}">
                <a14:imgProps xmlns:a14="http://schemas.microsoft.com/office/drawing/2010/main">
                  <a14:imgLayer r:embed="rId4">
                    <a14:imgEffect>
                      <a14:backgroundRemoval t="50690" b="67247" l="28854" r="47211">
                        <a14:foregroundMark x1="33713" y1="59628" x2="33713" y2="59628"/>
                        <a14:foregroundMark x1="35333" y1="59868" x2="35333" y2="59868"/>
                        <a14:foregroundMark x1="37133" y1="61008" x2="37133" y2="61008"/>
                        <a14:foregroundMark x1="40852" y1="61128" x2="40852" y2="61128"/>
                        <a14:foregroundMark x1="42531" y1="60768" x2="42531" y2="60768"/>
                        <a14:foregroundMark x1="44271" y1="60228" x2="44271" y2="60228"/>
                      </a14:backgroundRemoval>
                    </a14:imgEffect>
                  </a14:imgLayer>
                </a14:imgProps>
              </a:ext>
              <a:ext uri="{28A0092B-C50C-407E-A947-70E740481C1C}">
                <a14:useLocalDpi xmlns:a14="http://schemas.microsoft.com/office/drawing/2010/main" val="0"/>
              </a:ext>
            </a:extLst>
          </a:blip>
          <a:srcRect l="28582" t="50000" r="52083" b="32355"/>
          <a:stretch/>
        </p:blipFill>
        <p:spPr>
          <a:xfrm>
            <a:off x="1374362" y="3338262"/>
            <a:ext cx="618266" cy="564226"/>
          </a:xfrm>
          <a:prstGeom prst="rect">
            <a:avLst/>
          </a:prstGeom>
        </p:spPr>
      </p:pic>
      <p:sp>
        <p:nvSpPr>
          <p:cNvPr id="48" name="TextBox 47">
            <a:extLst>
              <a:ext uri="{FF2B5EF4-FFF2-40B4-BE49-F238E27FC236}">
                <a16:creationId xmlns:a16="http://schemas.microsoft.com/office/drawing/2014/main" id="{9BCEC9A2-32E5-4341-A890-283FFBE2FC22}"/>
              </a:ext>
            </a:extLst>
          </p:cNvPr>
          <p:cNvSpPr txBox="1"/>
          <p:nvPr/>
        </p:nvSpPr>
        <p:spPr>
          <a:xfrm>
            <a:off x="724131" y="3763989"/>
            <a:ext cx="397929"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.csv</a:t>
            </a:r>
          </a:p>
        </p:txBody>
      </p:sp>
      <p:grpSp>
        <p:nvGrpSpPr>
          <p:cNvPr id="58" name="그룹 57">
            <a:extLst>
              <a:ext uri="{FF2B5EF4-FFF2-40B4-BE49-F238E27FC236}">
                <a16:creationId xmlns:a16="http://schemas.microsoft.com/office/drawing/2014/main" id="{ED9A7F1C-1CA0-4491-8849-BCDBE0C55414}"/>
              </a:ext>
            </a:extLst>
          </p:cNvPr>
          <p:cNvGrpSpPr/>
          <p:nvPr/>
        </p:nvGrpSpPr>
        <p:grpSpPr>
          <a:xfrm>
            <a:off x="2907238" y="3338261"/>
            <a:ext cx="666258" cy="600591"/>
            <a:chOff x="2943327" y="3299515"/>
            <a:chExt cx="1006740" cy="907516"/>
          </a:xfrm>
        </p:grpSpPr>
        <p:sp>
          <p:nvSpPr>
            <p:cNvPr id="12" name="화살표: 오른쪽으로 구부러짐 11">
              <a:extLst>
                <a:ext uri="{FF2B5EF4-FFF2-40B4-BE49-F238E27FC236}">
                  <a16:creationId xmlns:a16="http://schemas.microsoft.com/office/drawing/2014/main" id="{7A83DC77-74AC-4C90-9526-39EEF54B48F9}"/>
                </a:ext>
              </a:extLst>
            </p:cNvPr>
            <p:cNvSpPr/>
            <p:nvPr/>
          </p:nvSpPr>
          <p:spPr>
            <a:xfrm>
              <a:off x="2943327" y="3321888"/>
              <a:ext cx="408198" cy="885143"/>
            </a:xfrm>
            <a:prstGeom prst="curvedRightArrow">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solidFill>
                  <a:schemeClr val="tx1"/>
                </a:solidFill>
              </a:endParaRPr>
            </a:p>
          </p:txBody>
        </p:sp>
        <p:sp>
          <p:nvSpPr>
            <p:cNvPr id="13" name="화살표: 왼쪽으로 구부러짐 12">
              <a:extLst>
                <a:ext uri="{FF2B5EF4-FFF2-40B4-BE49-F238E27FC236}">
                  <a16:creationId xmlns:a16="http://schemas.microsoft.com/office/drawing/2014/main" id="{AD746A01-6C36-434B-907C-CD78368F197D}"/>
                </a:ext>
              </a:extLst>
            </p:cNvPr>
            <p:cNvSpPr/>
            <p:nvPr/>
          </p:nvSpPr>
          <p:spPr>
            <a:xfrm flipV="1">
              <a:off x="3559051" y="3299515"/>
              <a:ext cx="391016" cy="870603"/>
            </a:xfrm>
            <a:prstGeom prst="curvedLeftArrow">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solidFill>
                  <a:schemeClr val="tx1"/>
                </a:solidFill>
              </a:endParaRPr>
            </a:p>
          </p:txBody>
        </p:sp>
        <p:pic>
          <p:nvPicPr>
            <p:cNvPr id="51" name="그림 50">
              <a:extLst>
                <a:ext uri="{FF2B5EF4-FFF2-40B4-BE49-F238E27FC236}">
                  <a16:creationId xmlns:a16="http://schemas.microsoft.com/office/drawing/2014/main" id="{7471D0EB-E46A-4014-BEE8-1CEC96A672F0}"/>
                </a:ext>
              </a:extLst>
            </p:cNvPr>
            <p:cNvPicPr>
              <a:picLocks noChangeAspect="1"/>
            </p:cNvPicPr>
            <p:nvPr/>
          </p:nvPicPr>
          <p:blipFill rotWithShape="1">
            <a:blip r:embed="rId5" cstate="print">
              <a:biLevel thresh="25000"/>
              <a:extLst>
                <a:ext uri="{BEBA8EAE-BF5A-486C-A8C5-ECC9F3942E4B}">
                  <a14:imgProps xmlns:a14="http://schemas.microsoft.com/office/drawing/2010/main">
                    <a14:imgLayer r:embed="rId6">
                      <a14:imgEffect>
                        <a14:backgroundRemoval t="50690" b="67247" l="28854" r="47211">
                          <a14:foregroundMark x1="33713" y1="59628" x2="33713" y2="59628"/>
                          <a14:foregroundMark x1="35333" y1="59868" x2="35333" y2="59868"/>
                          <a14:foregroundMark x1="37133" y1="61008" x2="37133" y2="61008"/>
                          <a14:foregroundMark x1="40852" y1="61128" x2="40852" y2="61128"/>
                          <a14:foregroundMark x1="42531" y1="60768" x2="42531" y2="60768"/>
                          <a14:foregroundMark x1="44271" y1="60228" x2="44271" y2="60228"/>
                        </a14:backgroundRemoval>
                      </a14:imgEffect>
                    </a14:imgLayer>
                  </a14:imgProps>
                </a:ext>
                <a:ext uri="{28A0092B-C50C-407E-A947-70E740481C1C}">
                  <a14:useLocalDpi xmlns:a14="http://schemas.microsoft.com/office/drawing/2010/main" val="0"/>
                </a:ext>
              </a:extLst>
            </a:blip>
            <a:srcRect l="28582" t="50000" r="52083" b="32355"/>
            <a:stretch/>
          </p:blipFill>
          <p:spPr>
            <a:xfrm>
              <a:off x="3303313" y="3620375"/>
              <a:ext cx="450390" cy="411023"/>
            </a:xfrm>
            <a:prstGeom prst="rect">
              <a:avLst/>
            </a:prstGeom>
          </p:spPr>
        </p:pic>
        <p:sp>
          <p:nvSpPr>
            <p:cNvPr id="54" name="직사각형 53">
              <a:extLst>
                <a:ext uri="{FF2B5EF4-FFF2-40B4-BE49-F238E27FC236}">
                  <a16:creationId xmlns:a16="http://schemas.microsoft.com/office/drawing/2014/main" id="{DCF584E7-6798-44A8-B873-533C4AD74FB2}"/>
                </a:ext>
              </a:extLst>
            </p:cNvPr>
            <p:cNvSpPr/>
            <p:nvPr/>
          </p:nvSpPr>
          <p:spPr>
            <a:xfrm>
              <a:off x="3370550" y="3317909"/>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50CACE04-AFC4-4526-8A4D-2FA48F2D3BF2}"/>
                </a:ext>
              </a:extLst>
            </p:cNvPr>
            <p:cNvSpPr/>
            <p:nvPr/>
          </p:nvSpPr>
          <p:spPr>
            <a:xfrm>
              <a:off x="3455838" y="3319307"/>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46FB915B-1E4D-40D7-BA58-454D47DEF93F}"/>
                </a:ext>
              </a:extLst>
            </p:cNvPr>
            <p:cNvSpPr/>
            <p:nvPr/>
          </p:nvSpPr>
          <p:spPr>
            <a:xfrm>
              <a:off x="3388726" y="4065928"/>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74E34A2-2400-4114-8200-ED017ABEDC69}"/>
                </a:ext>
              </a:extLst>
            </p:cNvPr>
            <p:cNvSpPr/>
            <p:nvPr/>
          </p:nvSpPr>
          <p:spPr>
            <a:xfrm>
              <a:off x="3474014" y="4067326"/>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43FF0DC5-183D-40F3-AE83-7A3FD11CA98A}"/>
                </a:ext>
              </a:extLst>
            </p:cNvPr>
            <p:cNvPicPr>
              <a:picLocks noChangeAspect="1"/>
            </p:cNvPicPr>
            <p:nvPr/>
          </p:nvPicPr>
          <p:blipFill rotWithShape="1">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ackgroundRemoval t="10138" b="39112" l="57828" r="87522">
                          <a14:foregroundMark x1="74805" y1="16017" x2="74805" y2="16017"/>
                          <a14:foregroundMark x1="79484" y1="17516" x2="79484" y2="17516"/>
                          <a14:foregroundMark x1="82424" y1="21656" x2="82424" y2="21656"/>
                          <a14:foregroundMark x1="83023" y1="26515" x2="83023" y2="26515"/>
                          <a14:foregroundMark x1="80084" y1="31074" x2="80084" y2="31074"/>
                          <a14:foregroundMark x1="76425" y1="34733" x2="76425" y2="34733"/>
                          <a14:foregroundMark x1="71626" y1="34733" x2="71626" y2="34733"/>
                          <a14:foregroundMark x1="71926" y1="32394" x2="71926" y2="32394"/>
                          <a14:foregroundMark x1="75465" y1="32394" x2="75465" y2="32394"/>
                          <a14:foregroundMark x1="68206" y1="31674" x2="68206" y2="31674"/>
                          <a14:foregroundMark x1="66287" y1="27774" x2="66287" y2="27774"/>
                          <a14:foregroundMark x1="65267" y1="23995" x2="65267" y2="23995"/>
                          <a14:foregroundMark x1="66647" y1="20036" x2="66647" y2="20036"/>
                          <a14:foregroundMark x1="65267" y1="18476" x2="65267" y2="18476"/>
                          <a14:foregroundMark x1="62328" y1="24235" x2="62328" y2="24235"/>
                          <a14:foregroundMark x1="69946" y1="16017" x2="69946" y2="16017"/>
                          <a14:foregroundMark x1="80804" y1="23095" x2="80804" y2="23095"/>
                          <a14:foregroundMark x1="75225" y1="14217" x2="75225" y2="14217"/>
                          <a14:foregroundMark x1="81344" y1="15777" x2="81344" y2="15777"/>
                          <a14:backgroundMark x1="68086" y1="18356" x2="68086" y2="18356"/>
                          <a14:backgroundMark x1="68686" y1="19676" x2="68686" y2="19676"/>
                          <a14:backgroundMark x1="67846" y1="11878" x2="67846" y2="11878"/>
                          <a14:backgroundMark x1="69826" y1="12597" x2="69826" y2="12597"/>
                          <a14:backgroundMark x1="71746" y1="16977" x2="71746" y2="16977"/>
                          <a14:backgroundMark x1="72166" y1="18236" x2="72166" y2="18236"/>
                          <a14:backgroundMark x1="70666" y1="14817" x2="70666" y2="14817"/>
                          <a14:backgroundMark x1="68206" y1="15657" x2="68206" y2="15657"/>
                          <a14:backgroundMark x1="68866" y1="17277" x2="68866" y2="17277"/>
                          <a14:backgroundMark x1="69466" y1="17996" x2="69466" y2="17996"/>
                          <a14:backgroundMark x1="71026" y1="16017" x2="71026" y2="16017"/>
                          <a14:backgroundMark x1="71146" y1="17277" x2="71146" y2="1727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56129" t="8379" r="11647" b="60295"/>
            <a:stretch/>
          </p:blipFill>
          <p:spPr>
            <a:xfrm>
              <a:off x="3125118" y="3360671"/>
              <a:ext cx="313333" cy="304615"/>
            </a:xfrm>
            <a:prstGeom prst="rect">
              <a:avLst/>
            </a:prstGeom>
          </p:spPr>
        </p:pic>
      </p:grpSp>
      <p:cxnSp>
        <p:nvCxnSpPr>
          <p:cNvPr id="60" name="직선 연결선 59">
            <a:extLst>
              <a:ext uri="{FF2B5EF4-FFF2-40B4-BE49-F238E27FC236}">
                <a16:creationId xmlns:a16="http://schemas.microsoft.com/office/drawing/2014/main" id="{1243F69A-1D25-4673-8AED-3B7E8253BB2F}"/>
              </a:ext>
            </a:extLst>
          </p:cNvPr>
          <p:cNvCxnSpPr>
            <a:cxnSpLocks/>
          </p:cNvCxnSpPr>
          <p:nvPr/>
        </p:nvCxnSpPr>
        <p:spPr>
          <a:xfrm flipH="1">
            <a:off x="3470477" y="3565057"/>
            <a:ext cx="322500" cy="4374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F30F3E5-C45C-4F35-8728-5E02A2D2BC6F}"/>
              </a:ext>
            </a:extLst>
          </p:cNvPr>
          <p:cNvSpPr txBox="1"/>
          <p:nvPr/>
        </p:nvSpPr>
        <p:spPr>
          <a:xfrm>
            <a:off x="3608096" y="3673679"/>
            <a:ext cx="570990"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models</a:t>
            </a:r>
          </a:p>
        </p:txBody>
      </p:sp>
      <p:pic>
        <p:nvPicPr>
          <p:cNvPr id="73" name="그림 72">
            <a:extLst>
              <a:ext uri="{FF2B5EF4-FFF2-40B4-BE49-F238E27FC236}">
                <a16:creationId xmlns:a16="http://schemas.microsoft.com/office/drawing/2014/main" id="{0109481C-F67C-4364-B8DD-924CADB3F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174" y="3373104"/>
            <a:ext cx="464752" cy="494542"/>
          </a:xfrm>
          <a:prstGeom prst="rect">
            <a:avLst/>
          </a:prstGeom>
        </p:spPr>
      </p:pic>
      <p:cxnSp>
        <p:nvCxnSpPr>
          <p:cNvPr id="97" name="연결선: 구부러짐 96">
            <a:extLst>
              <a:ext uri="{FF2B5EF4-FFF2-40B4-BE49-F238E27FC236}">
                <a16:creationId xmlns:a16="http://schemas.microsoft.com/office/drawing/2014/main" id="{6C72A767-7C7E-4110-A578-2BE4E136E189}"/>
              </a:ext>
            </a:extLst>
          </p:cNvPr>
          <p:cNvCxnSpPr>
            <a:cxnSpLocks/>
            <a:endCxn id="109" idx="1"/>
          </p:cNvCxnSpPr>
          <p:nvPr/>
        </p:nvCxnSpPr>
        <p:spPr>
          <a:xfrm flipV="1">
            <a:off x="5048173" y="3389695"/>
            <a:ext cx="534727" cy="164188"/>
          </a:xfrm>
          <a:prstGeom prst="curvedConnector3">
            <a:avLst>
              <a:gd name="adj1" fmla="val 50000"/>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724213C3-99FE-4EF0-BC3C-3B65E6D86C7C}"/>
              </a:ext>
            </a:extLst>
          </p:cNvPr>
          <p:cNvCxnSpPr>
            <a:cxnSpLocks/>
            <a:endCxn id="110" idx="1"/>
          </p:cNvCxnSpPr>
          <p:nvPr/>
        </p:nvCxnSpPr>
        <p:spPr>
          <a:xfrm>
            <a:off x="5048173" y="3663330"/>
            <a:ext cx="534727" cy="3364"/>
          </a:xfrm>
          <a:prstGeom prst="straightConnector1">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구부러짐 102">
            <a:extLst>
              <a:ext uri="{FF2B5EF4-FFF2-40B4-BE49-F238E27FC236}">
                <a16:creationId xmlns:a16="http://schemas.microsoft.com/office/drawing/2014/main" id="{73967296-FA2A-4DBD-9062-81AC0E728B4A}"/>
              </a:ext>
            </a:extLst>
          </p:cNvPr>
          <p:cNvCxnSpPr>
            <a:cxnSpLocks/>
            <a:endCxn id="108" idx="1"/>
          </p:cNvCxnSpPr>
          <p:nvPr/>
        </p:nvCxnSpPr>
        <p:spPr>
          <a:xfrm>
            <a:off x="5048173" y="3756004"/>
            <a:ext cx="534727" cy="164191"/>
          </a:xfrm>
          <a:prstGeom prst="curvedConnector3">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D0DCFE9-78AD-4645-BB36-CA90BD30DFC4}"/>
              </a:ext>
            </a:extLst>
          </p:cNvPr>
          <p:cNvSpPr txBox="1"/>
          <p:nvPr/>
        </p:nvSpPr>
        <p:spPr>
          <a:xfrm>
            <a:off x="5582900" y="3781695"/>
            <a:ext cx="617477"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 3</a:t>
            </a:r>
          </a:p>
        </p:txBody>
      </p:sp>
      <p:sp>
        <p:nvSpPr>
          <p:cNvPr id="109" name="TextBox 108">
            <a:extLst>
              <a:ext uri="{FF2B5EF4-FFF2-40B4-BE49-F238E27FC236}">
                <a16:creationId xmlns:a16="http://schemas.microsoft.com/office/drawing/2014/main" id="{4B4B77AF-3151-43BE-86EF-08B7E4859503}"/>
              </a:ext>
            </a:extLst>
          </p:cNvPr>
          <p:cNvSpPr txBox="1"/>
          <p:nvPr/>
        </p:nvSpPr>
        <p:spPr>
          <a:xfrm>
            <a:off x="5582900" y="3251195"/>
            <a:ext cx="583814"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 1</a:t>
            </a:r>
          </a:p>
        </p:txBody>
      </p:sp>
      <p:sp>
        <p:nvSpPr>
          <p:cNvPr id="110" name="TextBox 109">
            <a:extLst>
              <a:ext uri="{FF2B5EF4-FFF2-40B4-BE49-F238E27FC236}">
                <a16:creationId xmlns:a16="http://schemas.microsoft.com/office/drawing/2014/main" id="{180FFD35-D3BB-46B7-A073-ADD678E5C123}"/>
              </a:ext>
            </a:extLst>
          </p:cNvPr>
          <p:cNvSpPr txBox="1"/>
          <p:nvPr/>
        </p:nvSpPr>
        <p:spPr>
          <a:xfrm>
            <a:off x="5582900" y="3528194"/>
            <a:ext cx="615874"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 2</a:t>
            </a:r>
          </a:p>
        </p:txBody>
      </p:sp>
      <p:sp>
        <p:nvSpPr>
          <p:cNvPr id="132" name="TextBox 131">
            <a:extLst>
              <a:ext uri="{FF2B5EF4-FFF2-40B4-BE49-F238E27FC236}">
                <a16:creationId xmlns:a16="http://schemas.microsoft.com/office/drawing/2014/main" id="{A9365427-BEFA-433A-B41D-B836A5D378F6}"/>
              </a:ext>
            </a:extLst>
          </p:cNvPr>
          <p:cNvSpPr txBox="1"/>
          <p:nvPr/>
        </p:nvSpPr>
        <p:spPr>
          <a:xfrm>
            <a:off x="7629117" y="3339492"/>
            <a:ext cx="598601" cy="306467"/>
          </a:xfrm>
          <a:prstGeom prst="roundRect">
            <a:avLst/>
          </a:prstGeom>
          <a:noFill/>
          <a:ln w="19050">
            <a:solidFill>
              <a:schemeClr val="bg1"/>
            </a:solidFill>
          </a:ln>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models</a:t>
            </a:r>
          </a:p>
        </p:txBody>
      </p:sp>
      <p:sp>
        <p:nvSpPr>
          <p:cNvPr id="126" name="TextBox 125">
            <a:extLst>
              <a:ext uri="{FF2B5EF4-FFF2-40B4-BE49-F238E27FC236}">
                <a16:creationId xmlns:a16="http://schemas.microsoft.com/office/drawing/2014/main" id="{354C90BB-B805-499A-AF9C-FF8114CB35EB}"/>
              </a:ext>
            </a:extLst>
          </p:cNvPr>
          <p:cNvSpPr txBox="1"/>
          <p:nvPr/>
        </p:nvSpPr>
        <p:spPr>
          <a:xfrm>
            <a:off x="7402708" y="3683463"/>
            <a:ext cx="775475" cy="510778"/>
          </a:xfrm>
          <a:prstGeom prst="roundRect">
            <a:avLst/>
          </a:prstGeom>
          <a:noFill/>
        </p:spPr>
        <p:txBody>
          <a:bodyPr wrap="squar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Features ,</a:t>
            </a:r>
          </a:p>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a:t>
            </a:r>
          </a:p>
        </p:txBody>
      </p:sp>
      <p:cxnSp>
        <p:nvCxnSpPr>
          <p:cNvPr id="134" name="연결선: 구부러짐 133">
            <a:extLst>
              <a:ext uri="{FF2B5EF4-FFF2-40B4-BE49-F238E27FC236}">
                <a16:creationId xmlns:a16="http://schemas.microsoft.com/office/drawing/2014/main" id="{904CB81F-9907-4B3F-B977-A8A4F624198F}"/>
              </a:ext>
            </a:extLst>
          </p:cNvPr>
          <p:cNvCxnSpPr>
            <a:cxnSpLocks/>
            <a:stCxn id="126" idx="1"/>
            <a:endCxn id="132" idx="1"/>
          </p:cNvCxnSpPr>
          <p:nvPr/>
        </p:nvCxnSpPr>
        <p:spPr>
          <a:xfrm rot="10800000" flipH="1">
            <a:off x="7402707" y="3492726"/>
            <a:ext cx="226409" cy="446126"/>
          </a:xfrm>
          <a:prstGeom prst="curvedConnector3">
            <a:avLst>
              <a:gd name="adj1" fmla="val -100968"/>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연결선: 구부러짐 135">
            <a:extLst>
              <a:ext uri="{FF2B5EF4-FFF2-40B4-BE49-F238E27FC236}">
                <a16:creationId xmlns:a16="http://schemas.microsoft.com/office/drawing/2014/main" id="{E6DB8AB7-287A-4B20-9FE6-35E15E0B65BB}"/>
              </a:ext>
            </a:extLst>
          </p:cNvPr>
          <p:cNvCxnSpPr>
            <a:cxnSpLocks/>
            <a:stCxn id="132" idx="3"/>
            <a:endCxn id="126" idx="3"/>
          </p:cNvCxnSpPr>
          <p:nvPr/>
        </p:nvCxnSpPr>
        <p:spPr>
          <a:xfrm flipH="1">
            <a:off x="8178183" y="3492726"/>
            <a:ext cx="49535" cy="446126"/>
          </a:xfrm>
          <a:prstGeom prst="curvedConnector3">
            <a:avLst>
              <a:gd name="adj1" fmla="val -46149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3" name="더하기 기호 142">
            <a:extLst>
              <a:ext uri="{FF2B5EF4-FFF2-40B4-BE49-F238E27FC236}">
                <a16:creationId xmlns:a16="http://schemas.microsoft.com/office/drawing/2014/main" id="{5456D217-6604-41B9-93DF-134BCE3944EE}"/>
              </a:ext>
            </a:extLst>
          </p:cNvPr>
          <p:cNvSpPr/>
          <p:nvPr/>
        </p:nvSpPr>
        <p:spPr>
          <a:xfrm>
            <a:off x="7185148" y="3339492"/>
            <a:ext cx="226410" cy="21110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빼기 기호 143">
            <a:extLst>
              <a:ext uri="{FF2B5EF4-FFF2-40B4-BE49-F238E27FC236}">
                <a16:creationId xmlns:a16="http://schemas.microsoft.com/office/drawing/2014/main" id="{BC6CAB93-91E6-48E9-95A4-C4390CD2A6FF}"/>
              </a:ext>
            </a:extLst>
          </p:cNvPr>
          <p:cNvSpPr/>
          <p:nvPr/>
        </p:nvSpPr>
        <p:spPr>
          <a:xfrm>
            <a:off x="8337648" y="3379035"/>
            <a:ext cx="198685" cy="15323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9174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직선 연결선 67">
            <a:extLst>
              <a:ext uri="{FF2B5EF4-FFF2-40B4-BE49-F238E27FC236}">
                <a16:creationId xmlns:a16="http://schemas.microsoft.com/office/drawing/2014/main" id="{83C7C53B-1448-401C-BB89-A15A939C9DDF}"/>
              </a:ext>
            </a:extLst>
          </p:cNvPr>
          <p:cNvCxnSpPr>
            <a:cxnSpLocks/>
          </p:cNvCxnSpPr>
          <p:nvPr/>
        </p:nvCxnSpPr>
        <p:spPr>
          <a:xfrm>
            <a:off x="515645" y="5976979"/>
            <a:ext cx="8112709"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6137" y="305389"/>
            <a:ext cx="1404552"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Used Data</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0" name="TextBox 19"/>
          <p:cNvSpPr txBox="1"/>
          <p:nvPr/>
        </p:nvSpPr>
        <p:spPr>
          <a:xfrm>
            <a:off x="7745028"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Data</a:t>
            </a:r>
            <a:endParaRPr lang="ko-KR" altLang="en-US" sz="1050" dirty="0"/>
          </a:p>
        </p:txBody>
      </p:sp>
      <p:sp>
        <p:nvSpPr>
          <p:cNvPr id="21" name="TextBox 20"/>
          <p:cNvSpPr txBox="1"/>
          <p:nvPr/>
        </p:nvSpPr>
        <p:spPr>
          <a:xfrm>
            <a:off x="8100820"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2" name="TextBox 21"/>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79208" y="88119"/>
            <a:ext cx="849913"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02</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D6FCB7AE-0FC6-4ADE-8C4A-46D59859EBC3}"/>
              </a:ext>
            </a:extLst>
          </p:cNvPr>
          <p:cNvGrpSpPr/>
          <p:nvPr/>
        </p:nvGrpSpPr>
        <p:grpSpPr>
          <a:xfrm>
            <a:off x="515645" y="2034190"/>
            <a:ext cx="8106149" cy="1863286"/>
            <a:chOff x="515918" y="1892419"/>
            <a:chExt cx="8106149" cy="1863286"/>
          </a:xfrm>
        </p:grpSpPr>
        <p:pic>
          <p:nvPicPr>
            <p:cNvPr id="36" name="그림 35">
              <a:extLst>
                <a:ext uri="{FF2B5EF4-FFF2-40B4-BE49-F238E27FC236}">
                  <a16:creationId xmlns:a16="http://schemas.microsoft.com/office/drawing/2014/main" id="{33441DAF-0062-4D64-8406-34A98B4FE5F5}"/>
                </a:ext>
              </a:extLst>
            </p:cNvPr>
            <p:cNvPicPr/>
            <p:nvPr/>
          </p:nvPicPr>
          <p:blipFill rotWithShape="1">
            <a:blip r:embed="rId3">
              <a:extLst>
                <a:ext uri="{28A0092B-C50C-407E-A947-70E740481C1C}">
                  <a14:useLocalDpi xmlns:a14="http://schemas.microsoft.com/office/drawing/2010/main" val="0"/>
                </a:ext>
              </a:extLst>
            </a:blip>
            <a:srcRect r="3674" b="15820"/>
            <a:stretch/>
          </p:blipFill>
          <p:spPr bwMode="auto">
            <a:xfrm>
              <a:off x="609601" y="1958936"/>
              <a:ext cx="7913130" cy="1796748"/>
            </a:xfrm>
            <a:prstGeom prst="rect">
              <a:avLst/>
            </a:prstGeom>
            <a:ln>
              <a:noFill/>
            </a:ln>
            <a:extLst>
              <a:ext uri="{53640926-AAD7-44D8-BBD7-CCE9431645EC}">
                <a14:shadowObscured xmlns:a14="http://schemas.microsoft.com/office/drawing/2010/main"/>
              </a:ext>
            </a:extLst>
          </p:spPr>
        </p:pic>
        <p:sp>
          <p:nvSpPr>
            <p:cNvPr id="38" name="자유형 14">
              <a:extLst>
                <a:ext uri="{FF2B5EF4-FFF2-40B4-BE49-F238E27FC236}">
                  <a16:creationId xmlns:a16="http://schemas.microsoft.com/office/drawing/2014/main" id="{035B6CE2-6F69-40B2-9EA0-6902F3AF95C5}"/>
                </a:ext>
              </a:extLst>
            </p:cNvPr>
            <p:cNvSpPr/>
            <p:nvPr/>
          </p:nvSpPr>
          <p:spPr>
            <a:xfrm>
              <a:off x="515918" y="1892419"/>
              <a:ext cx="8106149" cy="1863286"/>
            </a:xfrm>
            <a:prstGeom prst="round2SameRect">
              <a:avLst/>
            </a:pr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4" name="TextBox 53">
            <a:extLst>
              <a:ext uri="{FF2B5EF4-FFF2-40B4-BE49-F238E27FC236}">
                <a16:creationId xmlns:a16="http://schemas.microsoft.com/office/drawing/2014/main" id="{A82EAC4E-7050-4ED6-91CF-CCAF2CA4ECB6}"/>
              </a:ext>
            </a:extLst>
          </p:cNvPr>
          <p:cNvSpPr txBox="1"/>
          <p:nvPr/>
        </p:nvSpPr>
        <p:spPr>
          <a:xfrm>
            <a:off x="515645" y="4256750"/>
            <a:ext cx="8106149" cy="1600438"/>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spc="0" dirty="0">
                <a:latin typeface="굴림" panose="020B0600000101010101" pitchFamily="50" charset="-127"/>
                <a:ea typeface="굴림" panose="020B0600000101010101" pitchFamily="50" charset="-127"/>
              </a:rPr>
              <a:t>Most features of data are categorical data, especially, nominal data (there is no order between categories)</a:t>
            </a:r>
          </a:p>
          <a:p>
            <a:pPr marL="285750" indent="-285750" algn="l">
              <a:buFont typeface="Arial" panose="020B0604020202020204" pitchFamily="34" charset="0"/>
              <a:buChar char="•"/>
            </a:pPr>
            <a:endParaRPr lang="en-US" altLang="ko-KR" sz="1400" spc="0" dirty="0">
              <a:latin typeface="굴림" panose="020B0600000101010101" pitchFamily="50" charset="-127"/>
              <a:ea typeface="굴림" panose="020B0600000101010101" pitchFamily="50" charset="-127"/>
            </a:endParaRPr>
          </a:p>
          <a:p>
            <a:pPr marL="285750" indent="-285750" algn="l">
              <a:buFont typeface="Arial" panose="020B0604020202020204" pitchFamily="34" charset="0"/>
              <a:buChar char="•"/>
            </a:pPr>
            <a:r>
              <a:rPr lang="en-US" altLang="ko-KR" sz="1400" spc="0" dirty="0">
                <a:latin typeface="굴림" panose="020B0600000101010101" pitchFamily="50" charset="-127"/>
                <a:ea typeface="굴림" panose="020B0600000101010101" pitchFamily="50" charset="-127"/>
              </a:rPr>
              <a:t>Some features, kind of genre number or singer, have multi valued attribute divided by ‘|’. This means that this data set is not in first normal form.</a:t>
            </a:r>
          </a:p>
          <a:p>
            <a:pPr marL="285750" indent="-285750" algn="l">
              <a:buFont typeface="Arial" panose="020B0604020202020204" pitchFamily="34" charset="0"/>
              <a:buChar char="•"/>
            </a:pPr>
            <a:endParaRPr lang="en-US" altLang="ko-KR" sz="1400" spc="0" dirty="0">
              <a:latin typeface="굴림" panose="020B0600000101010101" pitchFamily="50" charset="-127"/>
              <a:ea typeface="굴림" panose="020B0600000101010101" pitchFamily="50" charset="-127"/>
            </a:endParaRPr>
          </a:p>
          <a:p>
            <a:pPr marL="285750" indent="-285750" algn="l">
              <a:buFont typeface="Arial" panose="020B0604020202020204" pitchFamily="34" charset="0"/>
              <a:buChar char="•"/>
            </a:pPr>
            <a:r>
              <a:rPr lang="en-US" altLang="ko-KR" sz="1400" spc="0" dirty="0">
                <a:latin typeface="굴림" panose="020B0600000101010101" pitchFamily="50" charset="-127"/>
                <a:ea typeface="굴림" panose="020B0600000101010101" pitchFamily="50" charset="-127"/>
              </a:rPr>
              <a:t>‘</a:t>
            </a:r>
            <a:r>
              <a:rPr lang="en-US" altLang="ko-KR" sz="1400" spc="0" dirty="0" err="1">
                <a:latin typeface="굴림" panose="020B0600000101010101" pitchFamily="50" charset="-127"/>
                <a:ea typeface="굴림" panose="020B0600000101010101" pitchFamily="50" charset="-127"/>
              </a:rPr>
              <a:t>Members</a:t>
            </a:r>
            <a:r>
              <a:rPr lang="en-US" altLang="ko-KR" sz="1400" spc="0" err="1">
                <a:latin typeface="굴림" panose="020B0600000101010101" pitchFamily="50" charset="-127"/>
                <a:ea typeface="굴림" panose="020B0600000101010101" pitchFamily="50" charset="-127"/>
              </a:rPr>
              <a:t>.</a:t>
            </a:r>
            <a:r>
              <a:rPr lang="en-US" altLang="ko-KR" sz="1400" spc="0">
                <a:latin typeface="굴림" panose="020B0600000101010101" pitchFamily="50" charset="-127"/>
                <a:ea typeface="굴림" panose="020B0600000101010101" pitchFamily="50" charset="-127"/>
              </a:rPr>
              <a:t>csv’ </a:t>
            </a:r>
            <a:r>
              <a:rPr lang="en-US" altLang="ko-KR" sz="1400" spc="0" dirty="0">
                <a:latin typeface="굴림" panose="020B0600000101010101" pitchFamily="50" charset="-127"/>
                <a:ea typeface="굴림" panose="020B0600000101010101" pitchFamily="50" charset="-127"/>
              </a:rPr>
              <a:t>file is not a complete data file. Especially for age feature.</a:t>
            </a:r>
          </a:p>
        </p:txBody>
      </p:sp>
      <p:cxnSp>
        <p:nvCxnSpPr>
          <p:cNvPr id="56" name="직선 연결선 55">
            <a:extLst>
              <a:ext uri="{FF2B5EF4-FFF2-40B4-BE49-F238E27FC236}">
                <a16:creationId xmlns:a16="http://schemas.microsoft.com/office/drawing/2014/main" id="{93A690DB-1A72-4E06-BF00-DDECADC086B3}"/>
              </a:ext>
            </a:extLst>
          </p:cNvPr>
          <p:cNvCxnSpPr>
            <a:cxnSpLocks/>
          </p:cNvCxnSpPr>
          <p:nvPr/>
        </p:nvCxnSpPr>
        <p:spPr>
          <a:xfrm>
            <a:off x="521111" y="4136958"/>
            <a:ext cx="8107243"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B293B2E-AA5B-4DD2-A06A-55AAA90C4187}"/>
              </a:ext>
            </a:extLst>
          </p:cNvPr>
          <p:cNvSpPr txBox="1"/>
          <p:nvPr/>
        </p:nvSpPr>
        <p:spPr>
          <a:xfrm>
            <a:off x="459752" y="1330701"/>
            <a:ext cx="1822807"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Data structure</a:t>
            </a:r>
            <a:endParaRPr lang="ko-KR" altLang="en-US" sz="2200" dirty="0">
              <a:ln>
                <a:solidFill>
                  <a:srgbClr val="464646">
                    <a:alpha val="80000"/>
                  </a:srgbClr>
                </a:solidFill>
              </a:ln>
              <a:solidFill>
                <a:srgbClr val="464646"/>
              </a:solidFill>
            </a:endParaRPr>
          </a:p>
        </p:txBody>
      </p:sp>
    </p:spTree>
    <p:extLst>
      <p:ext uri="{BB962C8B-B14F-4D97-AF65-F5344CB8AC3E}">
        <p14:creationId xmlns:p14="http://schemas.microsoft.com/office/powerpoint/2010/main" val="298274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86137" y="305389"/>
            <a:ext cx="1404552"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Used Data</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0" name="TextBox 19"/>
          <p:cNvSpPr txBox="1"/>
          <p:nvPr/>
        </p:nvSpPr>
        <p:spPr>
          <a:xfrm>
            <a:off x="7745028"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Data</a:t>
            </a:r>
            <a:endParaRPr lang="ko-KR" altLang="en-US" sz="1050" dirty="0"/>
          </a:p>
        </p:txBody>
      </p:sp>
      <p:sp>
        <p:nvSpPr>
          <p:cNvPr id="21" name="TextBox 20"/>
          <p:cNvSpPr txBox="1"/>
          <p:nvPr/>
        </p:nvSpPr>
        <p:spPr>
          <a:xfrm>
            <a:off x="8100820"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2" name="TextBox 21"/>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79208" y="88119"/>
            <a:ext cx="849913"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02</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82EAC4E-7050-4ED6-91CF-CCAF2CA4ECB6}"/>
              </a:ext>
            </a:extLst>
          </p:cNvPr>
          <p:cNvSpPr txBox="1"/>
          <p:nvPr/>
        </p:nvSpPr>
        <p:spPr>
          <a:xfrm>
            <a:off x="1047774" y="4183056"/>
            <a:ext cx="930896" cy="30777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r>
              <a:rPr lang="en-US" altLang="ko-KR" sz="1400" spc="0" dirty="0"/>
              <a:t>members</a:t>
            </a:r>
          </a:p>
        </p:txBody>
      </p:sp>
      <p:cxnSp>
        <p:nvCxnSpPr>
          <p:cNvPr id="55" name="직선 연결선 54">
            <a:extLst>
              <a:ext uri="{FF2B5EF4-FFF2-40B4-BE49-F238E27FC236}">
                <a16:creationId xmlns:a16="http://schemas.microsoft.com/office/drawing/2014/main" id="{C915469A-C202-41E3-B456-3CCCF0A46DD1}"/>
              </a:ext>
            </a:extLst>
          </p:cNvPr>
          <p:cNvCxnSpPr/>
          <p:nvPr/>
        </p:nvCxnSpPr>
        <p:spPr>
          <a:xfrm>
            <a:off x="521111" y="4554968"/>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93A690DB-1A72-4E06-BF00-DDECADC086B3}"/>
              </a:ext>
            </a:extLst>
          </p:cNvPr>
          <p:cNvCxnSpPr/>
          <p:nvPr/>
        </p:nvCxnSpPr>
        <p:spPr>
          <a:xfrm>
            <a:off x="521111" y="4148993"/>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9D3721-025F-4A55-92E9-E3B38BC24E4E}"/>
              </a:ext>
            </a:extLst>
          </p:cNvPr>
          <p:cNvSpPr txBox="1"/>
          <p:nvPr/>
        </p:nvSpPr>
        <p:spPr>
          <a:xfrm>
            <a:off x="4096062" y="4183056"/>
            <a:ext cx="945323" cy="30777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r>
              <a:rPr lang="en-US" altLang="ko-KR" sz="1400" spc="0" dirty="0"/>
              <a:t>train/test</a:t>
            </a:r>
          </a:p>
        </p:txBody>
      </p:sp>
      <p:cxnSp>
        <p:nvCxnSpPr>
          <p:cNvPr id="58" name="직선 연결선 57">
            <a:extLst>
              <a:ext uri="{FF2B5EF4-FFF2-40B4-BE49-F238E27FC236}">
                <a16:creationId xmlns:a16="http://schemas.microsoft.com/office/drawing/2014/main" id="{A0098C43-ABAB-4B72-B7DA-48E79849D993}"/>
              </a:ext>
            </a:extLst>
          </p:cNvPr>
          <p:cNvCxnSpPr/>
          <p:nvPr/>
        </p:nvCxnSpPr>
        <p:spPr>
          <a:xfrm>
            <a:off x="3576614" y="4554968"/>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AC87F737-00C3-4505-9A48-64D7BD74B254}"/>
              </a:ext>
            </a:extLst>
          </p:cNvPr>
          <p:cNvCxnSpPr/>
          <p:nvPr/>
        </p:nvCxnSpPr>
        <p:spPr>
          <a:xfrm>
            <a:off x="3576614" y="4148993"/>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D9ABBB8-3625-4F5D-8CEA-9326B4228AE3}"/>
              </a:ext>
            </a:extLst>
          </p:cNvPr>
          <p:cNvSpPr txBox="1"/>
          <p:nvPr/>
        </p:nvSpPr>
        <p:spPr>
          <a:xfrm>
            <a:off x="6576477" y="4183056"/>
            <a:ext cx="2095510" cy="30777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r>
              <a:rPr lang="en-US" altLang="ko-KR" sz="1400" spc="0" dirty="0"/>
              <a:t>songs/</a:t>
            </a:r>
            <a:r>
              <a:rPr lang="en-US" altLang="ko-KR" sz="1400" spc="0" dirty="0" err="1"/>
              <a:t>song_extra_info</a:t>
            </a:r>
            <a:endParaRPr lang="en-US" altLang="ko-KR" sz="1400" spc="0" dirty="0"/>
          </a:p>
        </p:txBody>
      </p:sp>
      <p:cxnSp>
        <p:nvCxnSpPr>
          <p:cNvPr id="61" name="직선 연결선 60">
            <a:extLst>
              <a:ext uri="{FF2B5EF4-FFF2-40B4-BE49-F238E27FC236}">
                <a16:creationId xmlns:a16="http://schemas.microsoft.com/office/drawing/2014/main" id="{162A0B9F-5A4E-44E9-AF90-4E93AE0613E1}"/>
              </a:ext>
            </a:extLst>
          </p:cNvPr>
          <p:cNvCxnSpPr/>
          <p:nvPr/>
        </p:nvCxnSpPr>
        <p:spPr>
          <a:xfrm>
            <a:off x="6632118" y="4554968"/>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87590BA0-19ED-4A84-8C4B-B92B096F0143}"/>
              </a:ext>
            </a:extLst>
          </p:cNvPr>
          <p:cNvCxnSpPr/>
          <p:nvPr/>
        </p:nvCxnSpPr>
        <p:spPr>
          <a:xfrm>
            <a:off x="6632118" y="4148993"/>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2B607D98-2324-4A37-A8F6-C5EB57FF2C31}"/>
              </a:ext>
            </a:extLst>
          </p:cNvPr>
          <p:cNvCxnSpPr/>
          <p:nvPr/>
        </p:nvCxnSpPr>
        <p:spPr>
          <a:xfrm>
            <a:off x="6626652" y="5989014"/>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620053AA-07AB-4A7B-935A-776B05704798}"/>
              </a:ext>
            </a:extLst>
          </p:cNvPr>
          <p:cNvCxnSpPr/>
          <p:nvPr/>
        </p:nvCxnSpPr>
        <p:spPr>
          <a:xfrm>
            <a:off x="3571148" y="5989014"/>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83C7C53B-1448-401C-BB89-A15A939C9DDF}"/>
              </a:ext>
            </a:extLst>
          </p:cNvPr>
          <p:cNvCxnSpPr/>
          <p:nvPr/>
        </p:nvCxnSpPr>
        <p:spPr>
          <a:xfrm>
            <a:off x="515645" y="5989014"/>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243566-AE89-4EAA-9F81-ED1B203EB921}"/>
              </a:ext>
            </a:extLst>
          </p:cNvPr>
          <p:cNvSpPr txBox="1"/>
          <p:nvPr/>
        </p:nvSpPr>
        <p:spPr>
          <a:xfrm>
            <a:off x="515645" y="4660742"/>
            <a:ext cx="1996236" cy="738664"/>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Uncompleted data set</a:t>
            </a:r>
          </a:p>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Show information about users</a:t>
            </a:r>
          </a:p>
        </p:txBody>
      </p:sp>
      <p:sp>
        <p:nvSpPr>
          <p:cNvPr id="44" name="TextBox 43">
            <a:extLst>
              <a:ext uri="{FF2B5EF4-FFF2-40B4-BE49-F238E27FC236}">
                <a16:creationId xmlns:a16="http://schemas.microsoft.com/office/drawing/2014/main" id="{44362845-BDB3-47FB-B4D3-71B05C9D9508}"/>
              </a:ext>
            </a:extLst>
          </p:cNvPr>
          <p:cNvSpPr txBox="1"/>
          <p:nvPr/>
        </p:nvSpPr>
        <p:spPr>
          <a:xfrm>
            <a:off x="3576614" y="4655049"/>
            <a:ext cx="1996236" cy="1169551"/>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Show frequency  about choice  of users on menu by menu</a:t>
            </a:r>
          </a:p>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Also on name by name and type by type</a:t>
            </a:r>
          </a:p>
        </p:txBody>
      </p:sp>
      <p:sp>
        <p:nvSpPr>
          <p:cNvPr id="45" name="TextBox 44">
            <a:extLst>
              <a:ext uri="{FF2B5EF4-FFF2-40B4-BE49-F238E27FC236}">
                <a16:creationId xmlns:a16="http://schemas.microsoft.com/office/drawing/2014/main" id="{85980F85-BD51-45A6-81A2-720D49D61CC4}"/>
              </a:ext>
            </a:extLst>
          </p:cNvPr>
          <p:cNvSpPr txBox="1"/>
          <p:nvPr/>
        </p:nvSpPr>
        <p:spPr>
          <a:xfrm>
            <a:off x="6626113" y="4660742"/>
            <a:ext cx="1996236" cy="738664"/>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Show distribution about categories of songs by each ids</a:t>
            </a:r>
          </a:p>
        </p:txBody>
      </p:sp>
      <p:sp>
        <p:nvSpPr>
          <p:cNvPr id="46" name="TextBox 45">
            <a:extLst>
              <a:ext uri="{FF2B5EF4-FFF2-40B4-BE49-F238E27FC236}">
                <a16:creationId xmlns:a16="http://schemas.microsoft.com/office/drawing/2014/main" id="{DB293B2E-AA5B-4DD2-A06A-55AAA90C4187}"/>
              </a:ext>
            </a:extLst>
          </p:cNvPr>
          <p:cNvSpPr txBox="1"/>
          <p:nvPr/>
        </p:nvSpPr>
        <p:spPr>
          <a:xfrm>
            <a:off x="459752" y="1330701"/>
            <a:ext cx="1700402"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Data Analysis</a:t>
            </a:r>
            <a:endParaRPr lang="ko-KR" altLang="en-US" sz="2200" dirty="0">
              <a:ln>
                <a:solidFill>
                  <a:srgbClr val="464646">
                    <a:alpha val="80000"/>
                  </a:srgbClr>
                </a:solidFill>
              </a:ln>
              <a:solidFill>
                <a:srgbClr val="464646"/>
              </a:solidFill>
            </a:endParaRPr>
          </a:p>
        </p:txBody>
      </p:sp>
      <p:sp>
        <p:nvSpPr>
          <p:cNvPr id="35" name="자유형 14">
            <a:extLst>
              <a:ext uri="{FF2B5EF4-FFF2-40B4-BE49-F238E27FC236}">
                <a16:creationId xmlns:a16="http://schemas.microsoft.com/office/drawing/2014/main" id="{C83665EA-0AE1-45B5-AFC9-E78AE8108D29}"/>
              </a:ext>
            </a:extLst>
          </p:cNvPr>
          <p:cNvSpPr/>
          <p:nvPr/>
        </p:nvSpPr>
        <p:spPr>
          <a:xfrm>
            <a:off x="515919" y="2024771"/>
            <a:ext cx="1999088" cy="1863286"/>
          </a:xfrm>
          <a:custGeom>
            <a:avLst/>
            <a:gdLst>
              <a:gd name="connsiteX0" fmla="*/ 219087 w 1680115"/>
              <a:gd name="connsiteY0" fmla="*/ 0 h 1321749"/>
              <a:gd name="connsiteX1" fmla="*/ 1461028 w 1680115"/>
              <a:gd name="connsiteY1" fmla="*/ 0 h 1321749"/>
              <a:gd name="connsiteX2" fmla="*/ 1680115 w 1680115"/>
              <a:gd name="connsiteY2" fmla="*/ 219087 h 1321749"/>
              <a:gd name="connsiteX3" fmla="*/ 1680115 w 1680115"/>
              <a:gd name="connsiteY3" fmla="*/ 1321749 h 1321749"/>
              <a:gd name="connsiteX4" fmla="*/ 0 w 1680115"/>
              <a:gd name="connsiteY4" fmla="*/ 1321749 h 1321749"/>
              <a:gd name="connsiteX5" fmla="*/ 0 w 1680115"/>
              <a:gd name="connsiteY5" fmla="*/ 219087 h 1321749"/>
              <a:gd name="connsiteX6" fmla="*/ 219087 w 1680115"/>
              <a:gd name="connsiteY6" fmla="*/ 0 h 132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115" h="1321749">
                <a:moveTo>
                  <a:pt x="219087" y="0"/>
                </a:moveTo>
                <a:lnTo>
                  <a:pt x="1461028" y="0"/>
                </a:lnTo>
                <a:cubicBezTo>
                  <a:pt x="1582026" y="0"/>
                  <a:pt x="1680115" y="98089"/>
                  <a:pt x="1680115" y="219087"/>
                </a:cubicBezTo>
                <a:lnTo>
                  <a:pt x="1680115" y="1321749"/>
                </a:lnTo>
                <a:lnTo>
                  <a:pt x="0" y="1321749"/>
                </a:lnTo>
                <a:lnTo>
                  <a:pt x="0" y="219087"/>
                </a:lnTo>
                <a:cubicBezTo>
                  <a:pt x="0" y="98089"/>
                  <a:pt x="98089" y="0"/>
                  <a:pt x="219087" y="0"/>
                </a:cubicBezTo>
                <a:close/>
              </a:path>
            </a:pathLst>
          </a:cu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7" name="Picture 2" descr="Fig. 1">
            <a:extLst>
              <a:ext uri="{FF2B5EF4-FFF2-40B4-BE49-F238E27FC236}">
                <a16:creationId xmlns:a16="http://schemas.microsoft.com/office/drawing/2014/main" id="{A084D95A-91BE-4FC1-A55E-DD312E0ED69D}"/>
              </a:ext>
            </a:extLst>
          </p:cNvPr>
          <p:cNvPicPr/>
          <p:nvPr/>
        </p:nvPicPr>
        <p:blipFill rotWithShape="1">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l="-1" r="-1390"/>
          <a:stretch/>
        </p:blipFill>
        <p:spPr bwMode="auto">
          <a:xfrm>
            <a:off x="3603530" y="2024770"/>
            <a:ext cx="1963854" cy="1863285"/>
          </a:xfrm>
          <a:prstGeom prst="round2SameRect">
            <a:avLst/>
          </a:prstGeom>
          <a:noFill/>
          <a:extLst/>
        </p:spPr>
      </p:pic>
      <p:pic>
        <p:nvPicPr>
          <p:cNvPr id="48" name="Picture 2" descr="Fig. 2">
            <a:extLst>
              <a:ext uri="{FF2B5EF4-FFF2-40B4-BE49-F238E27FC236}">
                <a16:creationId xmlns:a16="http://schemas.microsoft.com/office/drawing/2014/main" id="{1C58EC15-C6C8-46D6-A607-DB4B7084EA3B}"/>
              </a:ext>
            </a:extLst>
          </p:cNvPr>
          <p:cNvPicPr/>
          <p:nvPr/>
        </p:nvPicPr>
        <p:blipFill rotWithShape="1">
          <a:blip r:embed="rId5" cstate="print">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l="1" t="-1009" r="-1758" b="-1"/>
          <a:stretch/>
        </p:blipFill>
        <p:spPr bwMode="auto">
          <a:xfrm>
            <a:off x="6656921" y="2045746"/>
            <a:ext cx="1965147" cy="1842309"/>
          </a:xfrm>
          <a:prstGeom prst="round2SameRect">
            <a:avLst/>
          </a:prstGeom>
          <a:noFill/>
          <a:extLst/>
        </p:spPr>
      </p:pic>
      <p:sp>
        <p:nvSpPr>
          <p:cNvPr id="37" name="자유형 15">
            <a:extLst>
              <a:ext uri="{FF2B5EF4-FFF2-40B4-BE49-F238E27FC236}">
                <a16:creationId xmlns:a16="http://schemas.microsoft.com/office/drawing/2014/main" id="{D195E7E0-8393-461B-842C-983578B7A1B0}"/>
              </a:ext>
            </a:extLst>
          </p:cNvPr>
          <p:cNvSpPr/>
          <p:nvPr/>
        </p:nvSpPr>
        <p:spPr>
          <a:xfrm>
            <a:off x="3569449" y="2024771"/>
            <a:ext cx="1999088" cy="1863286"/>
          </a:xfrm>
          <a:custGeom>
            <a:avLst/>
            <a:gdLst>
              <a:gd name="connsiteX0" fmla="*/ 219087 w 1680115"/>
              <a:gd name="connsiteY0" fmla="*/ 0 h 1321749"/>
              <a:gd name="connsiteX1" fmla="*/ 1461028 w 1680115"/>
              <a:gd name="connsiteY1" fmla="*/ 0 h 1321749"/>
              <a:gd name="connsiteX2" fmla="*/ 1680115 w 1680115"/>
              <a:gd name="connsiteY2" fmla="*/ 219087 h 1321749"/>
              <a:gd name="connsiteX3" fmla="*/ 1680115 w 1680115"/>
              <a:gd name="connsiteY3" fmla="*/ 1321749 h 1321749"/>
              <a:gd name="connsiteX4" fmla="*/ 0 w 1680115"/>
              <a:gd name="connsiteY4" fmla="*/ 1321749 h 1321749"/>
              <a:gd name="connsiteX5" fmla="*/ 0 w 1680115"/>
              <a:gd name="connsiteY5" fmla="*/ 219087 h 1321749"/>
              <a:gd name="connsiteX6" fmla="*/ 219087 w 1680115"/>
              <a:gd name="connsiteY6" fmla="*/ 0 h 132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115" h="1321749">
                <a:moveTo>
                  <a:pt x="219087" y="0"/>
                </a:moveTo>
                <a:lnTo>
                  <a:pt x="1461028" y="0"/>
                </a:lnTo>
                <a:cubicBezTo>
                  <a:pt x="1582026" y="0"/>
                  <a:pt x="1680115" y="98089"/>
                  <a:pt x="1680115" y="219087"/>
                </a:cubicBezTo>
                <a:lnTo>
                  <a:pt x="1680115" y="1321749"/>
                </a:lnTo>
                <a:lnTo>
                  <a:pt x="0" y="1321749"/>
                </a:lnTo>
                <a:lnTo>
                  <a:pt x="0" y="219087"/>
                </a:lnTo>
                <a:cubicBezTo>
                  <a:pt x="0" y="98089"/>
                  <a:pt x="98089" y="0"/>
                  <a:pt x="219087" y="0"/>
                </a:cubicBezTo>
                <a:close/>
              </a:path>
            </a:pathLst>
          </a:cu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자유형 23">
            <a:extLst>
              <a:ext uri="{FF2B5EF4-FFF2-40B4-BE49-F238E27FC236}">
                <a16:creationId xmlns:a16="http://schemas.microsoft.com/office/drawing/2014/main" id="{89FF25EA-038F-4E46-A20C-7DFE58848227}"/>
              </a:ext>
            </a:extLst>
          </p:cNvPr>
          <p:cNvSpPr/>
          <p:nvPr/>
        </p:nvSpPr>
        <p:spPr>
          <a:xfrm>
            <a:off x="6622980" y="2024771"/>
            <a:ext cx="1999088" cy="1863286"/>
          </a:xfrm>
          <a:custGeom>
            <a:avLst/>
            <a:gdLst>
              <a:gd name="connsiteX0" fmla="*/ 219087 w 1680115"/>
              <a:gd name="connsiteY0" fmla="*/ 0 h 1321749"/>
              <a:gd name="connsiteX1" fmla="*/ 1461028 w 1680115"/>
              <a:gd name="connsiteY1" fmla="*/ 0 h 1321749"/>
              <a:gd name="connsiteX2" fmla="*/ 1680115 w 1680115"/>
              <a:gd name="connsiteY2" fmla="*/ 219087 h 1321749"/>
              <a:gd name="connsiteX3" fmla="*/ 1680115 w 1680115"/>
              <a:gd name="connsiteY3" fmla="*/ 1321749 h 1321749"/>
              <a:gd name="connsiteX4" fmla="*/ 0 w 1680115"/>
              <a:gd name="connsiteY4" fmla="*/ 1321749 h 1321749"/>
              <a:gd name="connsiteX5" fmla="*/ 0 w 1680115"/>
              <a:gd name="connsiteY5" fmla="*/ 219087 h 1321749"/>
              <a:gd name="connsiteX6" fmla="*/ 219087 w 1680115"/>
              <a:gd name="connsiteY6" fmla="*/ 0 h 132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115" h="1321749">
                <a:moveTo>
                  <a:pt x="219087" y="0"/>
                </a:moveTo>
                <a:lnTo>
                  <a:pt x="1461028" y="0"/>
                </a:lnTo>
                <a:cubicBezTo>
                  <a:pt x="1582026" y="0"/>
                  <a:pt x="1680115" y="98089"/>
                  <a:pt x="1680115" y="219087"/>
                </a:cubicBezTo>
                <a:lnTo>
                  <a:pt x="1680115" y="1321749"/>
                </a:lnTo>
                <a:lnTo>
                  <a:pt x="0" y="1321749"/>
                </a:lnTo>
                <a:lnTo>
                  <a:pt x="0" y="219087"/>
                </a:lnTo>
                <a:cubicBezTo>
                  <a:pt x="0" y="98089"/>
                  <a:pt x="98089" y="0"/>
                  <a:pt x="219087" y="0"/>
                </a:cubicBezTo>
                <a:close/>
              </a:path>
            </a:pathLst>
          </a:cu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9" name="그림 48">
            <a:extLst>
              <a:ext uri="{FF2B5EF4-FFF2-40B4-BE49-F238E27FC236}">
                <a16:creationId xmlns:a16="http://schemas.microsoft.com/office/drawing/2014/main" id="{6B740E52-7386-4761-B8C9-2A1C3E6B2EA6}"/>
              </a:ext>
            </a:extLst>
          </p:cNvPr>
          <p:cNvPicPr/>
          <p:nvPr/>
        </p:nvPicPr>
        <p:blipFill rotWithShape="1">
          <a:blip r:embed="rId7" cstate="print">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rcRect t="2048" b="1"/>
          <a:stretch/>
        </p:blipFill>
        <p:spPr>
          <a:xfrm>
            <a:off x="521111" y="2041953"/>
            <a:ext cx="1990770" cy="1846101"/>
          </a:xfrm>
          <a:prstGeom prst="round2SameRect">
            <a:avLst/>
          </a:prstGeom>
        </p:spPr>
      </p:pic>
    </p:spTree>
    <p:extLst>
      <p:ext uri="{BB962C8B-B14F-4D97-AF65-F5344CB8AC3E}">
        <p14:creationId xmlns:p14="http://schemas.microsoft.com/office/powerpoint/2010/main" val="377511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타원 1"/>
          <p:cNvSpPr/>
          <p:nvPr/>
        </p:nvSpPr>
        <p:spPr>
          <a:xfrm>
            <a:off x="6822831" y="2910157"/>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4" name="타원 23"/>
          <p:cNvSpPr/>
          <p:nvPr/>
        </p:nvSpPr>
        <p:spPr>
          <a:xfrm>
            <a:off x="6822831" y="3449419"/>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5" name="타원 24"/>
          <p:cNvSpPr/>
          <p:nvPr/>
        </p:nvSpPr>
        <p:spPr>
          <a:xfrm>
            <a:off x="6822831" y="3988681"/>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9" name="타원 28"/>
          <p:cNvSpPr/>
          <p:nvPr/>
        </p:nvSpPr>
        <p:spPr>
          <a:xfrm>
            <a:off x="8046729" y="2910157"/>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30" name="타원 29"/>
          <p:cNvSpPr/>
          <p:nvPr/>
        </p:nvSpPr>
        <p:spPr>
          <a:xfrm>
            <a:off x="8046729" y="3449419"/>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31" name="타원 30"/>
          <p:cNvSpPr/>
          <p:nvPr/>
        </p:nvSpPr>
        <p:spPr>
          <a:xfrm>
            <a:off x="8046729" y="3988681"/>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cxnSp>
        <p:nvCxnSpPr>
          <p:cNvPr id="4" name="직선 화살표 연결선 3"/>
          <p:cNvCxnSpPr>
            <a:stCxn id="25" idx="6"/>
            <a:endCxn id="31" idx="2"/>
          </p:cNvCxnSpPr>
          <p:nvPr/>
        </p:nvCxnSpPr>
        <p:spPr>
          <a:xfrm>
            <a:off x="7191832" y="4173182"/>
            <a:ext cx="854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25" idx="6"/>
            <a:endCxn id="30" idx="2"/>
          </p:cNvCxnSpPr>
          <p:nvPr/>
        </p:nvCxnSpPr>
        <p:spPr>
          <a:xfrm flipV="1">
            <a:off x="7191832" y="3633920"/>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a:stCxn id="25" idx="6"/>
            <a:endCxn id="29" idx="2"/>
          </p:cNvCxnSpPr>
          <p:nvPr/>
        </p:nvCxnSpPr>
        <p:spPr>
          <a:xfrm flipV="1">
            <a:off x="7191832" y="3094658"/>
            <a:ext cx="854897" cy="1078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24" idx="6"/>
            <a:endCxn id="31" idx="2"/>
          </p:cNvCxnSpPr>
          <p:nvPr/>
        </p:nvCxnSpPr>
        <p:spPr>
          <a:xfrm>
            <a:off x="7191832" y="3633920"/>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24" idx="6"/>
            <a:endCxn id="30" idx="2"/>
          </p:cNvCxnSpPr>
          <p:nvPr/>
        </p:nvCxnSpPr>
        <p:spPr>
          <a:xfrm>
            <a:off x="7191832" y="3633920"/>
            <a:ext cx="854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24" idx="6"/>
            <a:endCxn id="29" idx="2"/>
          </p:cNvCxnSpPr>
          <p:nvPr/>
        </p:nvCxnSpPr>
        <p:spPr>
          <a:xfrm flipV="1">
            <a:off x="7191832" y="3094658"/>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stCxn id="2" idx="6"/>
            <a:endCxn id="31" idx="2"/>
          </p:cNvCxnSpPr>
          <p:nvPr/>
        </p:nvCxnSpPr>
        <p:spPr>
          <a:xfrm>
            <a:off x="7191832" y="3094658"/>
            <a:ext cx="854897" cy="1078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a:stCxn id="2" idx="6"/>
            <a:endCxn id="30" idx="2"/>
          </p:cNvCxnSpPr>
          <p:nvPr/>
        </p:nvCxnSpPr>
        <p:spPr>
          <a:xfrm>
            <a:off x="7191832" y="3094658"/>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2" idx="6"/>
            <a:endCxn id="29" idx="2"/>
          </p:cNvCxnSpPr>
          <p:nvPr/>
        </p:nvCxnSpPr>
        <p:spPr>
          <a:xfrm>
            <a:off x="7191832" y="3094658"/>
            <a:ext cx="854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524657" y="1028277"/>
            <a:ext cx="5445956" cy="172512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45" name="직사각형 44"/>
          <p:cNvSpPr/>
          <p:nvPr/>
        </p:nvSpPr>
        <p:spPr>
          <a:xfrm>
            <a:off x="524657" y="1026836"/>
            <a:ext cx="2218543" cy="35742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Categorical Features</a:t>
            </a:r>
            <a:endParaRPr lang="ko-KR" altLang="en-US" dirty="0"/>
          </a:p>
        </p:txBody>
      </p:sp>
      <p:sp>
        <p:nvSpPr>
          <p:cNvPr id="47" name="TextBox 46"/>
          <p:cNvSpPr txBox="1"/>
          <p:nvPr/>
        </p:nvSpPr>
        <p:spPr>
          <a:xfrm>
            <a:off x="3438701" y="1127511"/>
            <a:ext cx="2154115" cy="307777"/>
          </a:xfrm>
          <a:prstGeom prst="rect">
            <a:avLst/>
          </a:prstGeom>
          <a:noFill/>
        </p:spPr>
        <p:txBody>
          <a:bodyPr wrap="square" rtlCol="0">
            <a:spAutoFit/>
          </a:bodyPr>
          <a:lstStyle/>
          <a:p>
            <a:r>
              <a:rPr lang="en-US" altLang="ko-KR" sz="1400" dirty="0">
                <a:ln>
                  <a:solidFill>
                    <a:srgbClr val="464646">
                      <a:alpha val="80000"/>
                    </a:srgbClr>
                  </a:solidFill>
                </a:ln>
                <a:solidFill>
                  <a:srgbClr val="464646"/>
                </a:solidFill>
              </a:rPr>
              <a:t>(Dummy Features)</a:t>
            </a:r>
            <a:endParaRPr lang="ko-KR" altLang="en-US" sz="1400" dirty="0" err="1">
              <a:ln>
                <a:solidFill>
                  <a:srgbClr val="464646">
                    <a:alpha val="80000"/>
                  </a:srgbClr>
                </a:solidFill>
              </a:ln>
              <a:solidFill>
                <a:srgbClr val="464646"/>
              </a:solidFill>
            </a:endParaRPr>
          </a:p>
        </p:txBody>
      </p:sp>
      <p:pic>
        <p:nvPicPr>
          <p:cNvPr id="48" name="그림 47"/>
          <p:cNvPicPr>
            <a:picLocks noChangeAspect="1"/>
          </p:cNvPicPr>
          <p:nvPr/>
        </p:nvPicPr>
        <p:blipFill>
          <a:blip r:embed="rId3"/>
          <a:stretch>
            <a:fillRect/>
          </a:stretch>
        </p:blipFill>
        <p:spPr>
          <a:xfrm>
            <a:off x="555659" y="1469131"/>
            <a:ext cx="5154593" cy="1241866"/>
          </a:xfrm>
          <a:prstGeom prst="rect">
            <a:avLst/>
          </a:prstGeom>
        </p:spPr>
      </p:pic>
      <p:sp>
        <p:nvSpPr>
          <p:cNvPr id="50" name="직사각형 49"/>
          <p:cNvSpPr/>
          <p:nvPr/>
        </p:nvSpPr>
        <p:spPr>
          <a:xfrm>
            <a:off x="524657" y="3110868"/>
            <a:ext cx="4555806" cy="998447"/>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51" name="직사각형 50"/>
          <p:cNvSpPr/>
          <p:nvPr/>
        </p:nvSpPr>
        <p:spPr>
          <a:xfrm>
            <a:off x="524657" y="3110867"/>
            <a:ext cx="2218543" cy="35742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Binary Features</a:t>
            </a:r>
            <a:endParaRPr lang="ko-KR" altLang="en-US" dirty="0"/>
          </a:p>
        </p:txBody>
      </p:sp>
      <p:sp>
        <p:nvSpPr>
          <p:cNvPr id="52" name="직사각형 51"/>
          <p:cNvSpPr/>
          <p:nvPr/>
        </p:nvSpPr>
        <p:spPr>
          <a:xfrm>
            <a:off x="524657" y="4478978"/>
            <a:ext cx="5445956" cy="19046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53" name="직사각형 52"/>
          <p:cNvSpPr/>
          <p:nvPr/>
        </p:nvSpPr>
        <p:spPr>
          <a:xfrm>
            <a:off x="524657" y="4478977"/>
            <a:ext cx="2218543" cy="3574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Numeric Features</a:t>
            </a:r>
            <a:endParaRPr lang="ko-KR" altLang="en-US" dirty="0"/>
          </a:p>
        </p:txBody>
      </p:sp>
      <p:pic>
        <p:nvPicPr>
          <p:cNvPr id="56" name="그림 55"/>
          <p:cNvPicPr>
            <a:picLocks noChangeAspect="1"/>
          </p:cNvPicPr>
          <p:nvPr/>
        </p:nvPicPr>
        <p:blipFill>
          <a:blip r:embed="rId4"/>
          <a:stretch>
            <a:fillRect/>
          </a:stretch>
        </p:blipFill>
        <p:spPr>
          <a:xfrm>
            <a:off x="713958" y="4965556"/>
            <a:ext cx="1908791" cy="1199329"/>
          </a:xfrm>
          <a:prstGeom prst="rect">
            <a:avLst/>
          </a:prstGeom>
        </p:spPr>
      </p:pic>
      <p:pic>
        <p:nvPicPr>
          <p:cNvPr id="57" name="그림 56"/>
          <p:cNvPicPr>
            <a:picLocks noChangeAspect="1"/>
          </p:cNvPicPr>
          <p:nvPr/>
        </p:nvPicPr>
        <p:blipFill>
          <a:blip r:embed="rId5"/>
          <a:stretch>
            <a:fillRect/>
          </a:stretch>
        </p:blipFill>
        <p:spPr>
          <a:xfrm>
            <a:off x="3662785" y="4921716"/>
            <a:ext cx="2255076" cy="1224667"/>
          </a:xfrm>
          <a:prstGeom prst="rect">
            <a:avLst/>
          </a:prstGeom>
        </p:spPr>
      </p:pic>
      <p:sp>
        <p:nvSpPr>
          <p:cNvPr id="58" name="모서리가 둥근 직사각형 57"/>
          <p:cNvSpPr/>
          <p:nvPr/>
        </p:nvSpPr>
        <p:spPr>
          <a:xfrm>
            <a:off x="2648066" y="5176312"/>
            <a:ext cx="1006985" cy="71547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a:t>Function</a:t>
            </a:r>
            <a:endParaRPr lang="ko-KR" altLang="en-US" sz="1400" dirty="0"/>
          </a:p>
        </p:txBody>
      </p:sp>
      <p:cxnSp>
        <p:nvCxnSpPr>
          <p:cNvPr id="62" name="직선 화살표 연결선 61"/>
          <p:cNvCxnSpPr>
            <a:stCxn id="50" idx="3"/>
            <a:endCxn id="24" idx="2"/>
          </p:cNvCxnSpPr>
          <p:nvPr/>
        </p:nvCxnSpPr>
        <p:spPr>
          <a:xfrm>
            <a:off x="5080463" y="3610092"/>
            <a:ext cx="1742368" cy="2382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a:stCxn id="52" idx="3"/>
            <a:endCxn id="25" idx="3"/>
          </p:cNvCxnSpPr>
          <p:nvPr/>
        </p:nvCxnSpPr>
        <p:spPr>
          <a:xfrm flipV="1">
            <a:off x="5970613" y="4303643"/>
            <a:ext cx="906257" cy="112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a:stCxn id="44" idx="3"/>
            <a:endCxn id="2" idx="1"/>
          </p:cNvCxnSpPr>
          <p:nvPr/>
        </p:nvCxnSpPr>
        <p:spPr>
          <a:xfrm>
            <a:off x="5970613" y="1890838"/>
            <a:ext cx="906257" cy="107335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736048" y="4512184"/>
            <a:ext cx="872167" cy="646331"/>
          </a:xfrm>
          <a:prstGeom prst="rect">
            <a:avLst/>
          </a:prstGeom>
          <a:noFill/>
        </p:spPr>
        <p:txBody>
          <a:bodyPr wrap="square" rtlCol="0">
            <a:spAutoFit/>
          </a:bodyPr>
          <a:lstStyle/>
          <a:p>
            <a:r>
              <a:rPr lang="en-US" altLang="ko-KR" dirty="0">
                <a:ln>
                  <a:solidFill>
                    <a:srgbClr val="464646">
                      <a:alpha val="80000"/>
                    </a:srgbClr>
                  </a:solidFill>
                </a:ln>
                <a:solidFill>
                  <a:srgbClr val="464646"/>
                </a:solidFill>
              </a:rPr>
              <a:t>Input</a:t>
            </a:r>
          </a:p>
          <a:p>
            <a:r>
              <a:rPr lang="en-US" altLang="ko-KR" dirty="0">
                <a:ln>
                  <a:solidFill>
                    <a:srgbClr val="464646">
                      <a:alpha val="80000"/>
                    </a:srgbClr>
                  </a:solidFill>
                </a:ln>
                <a:solidFill>
                  <a:srgbClr val="464646"/>
                </a:solidFill>
              </a:rPr>
              <a:t>Layer</a:t>
            </a:r>
            <a:endParaRPr lang="ko-KR" altLang="en-US" dirty="0" err="1">
              <a:ln>
                <a:solidFill>
                  <a:srgbClr val="464646">
                    <a:alpha val="80000"/>
                  </a:srgbClr>
                </a:solidFill>
              </a:ln>
              <a:solidFill>
                <a:srgbClr val="464646"/>
              </a:solidFill>
            </a:endParaRPr>
          </a:p>
        </p:txBody>
      </p:sp>
      <p:sp>
        <p:nvSpPr>
          <p:cNvPr id="72" name="TextBox 71"/>
          <p:cNvSpPr txBox="1"/>
          <p:nvPr/>
        </p:nvSpPr>
        <p:spPr>
          <a:xfrm>
            <a:off x="7875690" y="4512183"/>
            <a:ext cx="872167" cy="646331"/>
          </a:xfrm>
          <a:prstGeom prst="rect">
            <a:avLst/>
          </a:prstGeom>
          <a:noFill/>
        </p:spPr>
        <p:txBody>
          <a:bodyPr wrap="square" rtlCol="0">
            <a:spAutoFit/>
          </a:bodyPr>
          <a:lstStyle/>
          <a:p>
            <a:r>
              <a:rPr lang="en-US" altLang="ko-KR" dirty="0">
                <a:ln>
                  <a:solidFill>
                    <a:srgbClr val="464646">
                      <a:alpha val="80000"/>
                    </a:srgbClr>
                  </a:solidFill>
                </a:ln>
                <a:solidFill>
                  <a:srgbClr val="464646"/>
                </a:solidFill>
              </a:rPr>
              <a:t>Hidden</a:t>
            </a:r>
          </a:p>
          <a:p>
            <a:r>
              <a:rPr lang="en-US" altLang="ko-KR" dirty="0">
                <a:ln>
                  <a:solidFill>
                    <a:srgbClr val="464646">
                      <a:alpha val="80000"/>
                    </a:srgbClr>
                  </a:solidFill>
                </a:ln>
                <a:solidFill>
                  <a:srgbClr val="464646"/>
                </a:solidFill>
              </a:rPr>
              <a:t>Layer…</a:t>
            </a:r>
            <a:endParaRPr lang="ko-KR" altLang="en-US" dirty="0" err="1">
              <a:ln>
                <a:solidFill>
                  <a:srgbClr val="464646">
                    <a:alpha val="80000"/>
                  </a:srgbClr>
                </a:solidFill>
              </a:ln>
              <a:solidFill>
                <a:srgbClr val="464646"/>
              </a:solidFill>
            </a:endParaRPr>
          </a:p>
        </p:txBody>
      </p:sp>
      <p:cxnSp>
        <p:nvCxnSpPr>
          <p:cNvPr id="74" name="직선 화살표 연결선 73"/>
          <p:cNvCxnSpPr>
            <a:stCxn id="29" idx="6"/>
          </p:cNvCxnSpPr>
          <p:nvPr/>
        </p:nvCxnSpPr>
        <p:spPr>
          <a:xfrm flipV="1">
            <a:off x="8415730" y="3094657"/>
            <a:ext cx="2478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p:cNvCxnSpPr/>
          <p:nvPr/>
        </p:nvCxnSpPr>
        <p:spPr>
          <a:xfrm flipV="1">
            <a:off x="8415729" y="3646596"/>
            <a:ext cx="2478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p:cNvCxnSpPr/>
          <p:nvPr/>
        </p:nvCxnSpPr>
        <p:spPr>
          <a:xfrm flipV="1">
            <a:off x="8415729" y="4184072"/>
            <a:ext cx="2478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133987" y="1097897"/>
            <a:ext cx="2948455"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n>
                  <a:solidFill>
                    <a:srgbClr val="464646">
                      <a:alpha val="80000"/>
                    </a:srgbClr>
                  </a:solidFill>
                </a:ln>
                <a:solidFill>
                  <a:srgbClr val="464646"/>
                </a:solidFill>
              </a:rPr>
              <a:t>Conversion to </a:t>
            </a:r>
            <a:r>
              <a:rPr lang="en-US" altLang="ko-KR" dirty="0" err="1">
                <a:ln>
                  <a:solidFill>
                    <a:srgbClr val="464646">
                      <a:alpha val="80000"/>
                    </a:srgbClr>
                  </a:solidFill>
                </a:ln>
                <a:solidFill>
                  <a:srgbClr val="464646"/>
                </a:solidFill>
              </a:rPr>
              <a:t>Numerics</a:t>
            </a:r>
            <a:endParaRPr lang="en-US" altLang="ko-KR" dirty="0">
              <a:ln>
                <a:solidFill>
                  <a:srgbClr val="464646">
                    <a:alpha val="80000"/>
                  </a:srgbClr>
                </a:solidFill>
              </a:ln>
              <a:solidFill>
                <a:srgbClr val="464646"/>
              </a:solidFill>
            </a:endParaRPr>
          </a:p>
          <a:p>
            <a:pPr marL="285750" indent="-285750">
              <a:buFont typeface="Arial" panose="020B0604020202020204" pitchFamily="34" charset="0"/>
              <a:buChar char="•"/>
            </a:pPr>
            <a:r>
              <a:rPr lang="en-US" altLang="ko-KR" dirty="0">
                <a:ln>
                  <a:solidFill>
                    <a:srgbClr val="464646">
                      <a:alpha val="80000"/>
                    </a:srgbClr>
                  </a:solidFill>
                </a:ln>
                <a:solidFill>
                  <a:srgbClr val="464646"/>
                </a:solidFill>
              </a:rPr>
              <a:t>Scaling and Normalization</a:t>
            </a:r>
          </a:p>
          <a:p>
            <a:pPr marL="285750" indent="-285750">
              <a:buFont typeface="Arial" panose="020B0604020202020204" pitchFamily="34" charset="0"/>
              <a:buChar char="•"/>
            </a:pPr>
            <a:r>
              <a:rPr lang="en-US" altLang="ko-KR" dirty="0">
                <a:ln>
                  <a:solidFill>
                    <a:srgbClr val="464646">
                      <a:alpha val="80000"/>
                    </a:srgbClr>
                  </a:solidFill>
                </a:ln>
                <a:solidFill>
                  <a:srgbClr val="464646"/>
                </a:solidFill>
              </a:rPr>
              <a:t>Nonlinear Transformation</a:t>
            </a:r>
            <a:endParaRPr lang="ko-KR" altLang="en-US" dirty="0" err="1">
              <a:ln>
                <a:solidFill>
                  <a:srgbClr val="464646">
                    <a:alpha val="80000"/>
                  </a:srgbClr>
                </a:solidFill>
              </a:ln>
              <a:solidFill>
                <a:srgbClr val="464646"/>
              </a:solidFill>
            </a:endParaRPr>
          </a:p>
        </p:txBody>
      </p:sp>
      <p:sp>
        <p:nvSpPr>
          <p:cNvPr id="82" name="TextBox 81"/>
          <p:cNvSpPr txBox="1"/>
          <p:nvPr/>
        </p:nvSpPr>
        <p:spPr>
          <a:xfrm>
            <a:off x="713958" y="3576312"/>
            <a:ext cx="4237892" cy="369332"/>
          </a:xfrm>
          <a:prstGeom prst="rect">
            <a:avLst/>
          </a:prstGeom>
          <a:noFill/>
        </p:spPr>
        <p:txBody>
          <a:bodyPr wrap="square" rtlCol="0">
            <a:spAutoFit/>
          </a:bodyPr>
          <a:lstStyle/>
          <a:p>
            <a:r>
              <a:rPr lang="en-US" altLang="ko-KR" dirty="0">
                <a:ln>
                  <a:solidFill>
                    <a:srgbClr val="464646">
                      <a:alpha val="80000"/>
                    </a:srgbClr>
                  </a:solidFill>
                </a:ln>
                <a:solidFill>
                  <a:srgbClr val="464646"/>
                </a:solidFill>
              </a:rPr>
              <a:t>Gender:   Male, Female, (null)   </a:t>
            </a:r>
            <a:r>
              <a:rPr lang="ko-KR" altLang="en-US" sz="1100" dirty="0">
                <a:ln>
                  <a:solidFill>
                    <a:srgbClr val="464646">
                      <a:alpha val="80000"/>
                    </a:srgbClr>
                  </a:solidFill>
                </a:ln>
                <a:solidFill>
                  <a:srgbClr val="464646"/>
                </a:solidFill>
              </a:rPr>
              <a:t>→  </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1, 0, 0.5</a:t>
            </a:r>
            <a:endParaRPr lang="ko-KR" altLang="en-US" dirty="0" err="1">
              <a:ln>
                <a:solidFill>
                  <a:srgbClr val="464646">
                    <a:alpha val="80000"/>
                  </a:srgbClr>
                </a:solidFill>
              </a:ln>
              <a:solidFill>
                <a:srgbClr val="464646"/>
              </a:solidFill>
            </a:endParaRPr>
          </a:p>
        </p:txBody>
      </p:sp>
      <p:sp>
        <p:nvSpPr>
          <p:cNvPr id="49" name="TextBox 48">
            <a:extLst>
              <a:ext uri="{FF2B5EF4-FFF2-40B4-BE49-F238E27FC236}">
                <a16:creationId xmlns:a16="http://schemas.microsoft.com/office/drawing/2014/main" id="{5AE88CB3-6246-41BA-889A-97E4997F031A}"/>
              </a:ext>
            </a:extLst>
          </p:cNvPr>
          <p:cNvSpPr txBox="1"/>
          <p:nvPr/>
        </p:nvSpPr>
        <p:spPr>
          <a:xfrm>
            <a:off x="986137" y="305389"/>
            <a:ext cx="4612738"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1. Neural Network: Data Preprocessing</a:t>
            </a:r>
            <a:endParaRPr lang="ko-KR" altLang="en-US" sz="2200" dirty="0">
              <a:latin typeface="a뉴고딕M" panose="02020600000000000000" pitchFamily="18" charset="-127"/>
              <a:ea typeface="a뉴고딕M" panose="02020600000000000000" pitchFamily="18" charset="-127"/>
            </a:endParaRPr>
          </a:p>
        </p:txBody>
      </p:sp>
      <p:sp>
        <p:nvSpPr>
          <p:cNvPr id="54" name="TextBox 53">
            <a:extLst>
              <a:ext uri="{FF2B5EF4-FFF2-40B4-BE49-F238E27FC236}">
                <a16:creationId xmlns:a16="http://schemas.microsoft.com/office/drawing/2014/main" id="{8F5F83AA-E259-4602-9728-97501727EB24}"/>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55" name="TextBox 54">
            <a:extLst>
              <a:ext uri="{FF2B5EF4-FFF2-40B4-BE49-F238E27FC236}">
                <a16:creationId xmlns:a16="http://schemas.microsoft.com/office/drawing/2014/main" id="{1270C5C0-DF97-424A-837E-9101741EDA49}"/>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Tree>
    <p:extLst>
      <p:ext uri="{BB962C8B-B14F-4D97-AF65-F5344CB8AC3E}">
        <p14:creationId xmlns:p14="http://schemas.microsoft.com/office/powerpoint/2010/main" val="414819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4946FB-D690-4141-9E01-460D33984CD7}"/>
              </a:ext>
            </a:extLst>
          </p:cNvPr>
          <p:cNvSpPr txBox="1"/>
          <p:nvPr/>
        </p:nvSpPr>
        <p:spPr>
          <a:xfrm>
            <a:off x="658034" y="4735284"/>
            <a:ext cx="8253346" cy="1754326"/>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Observations:</a:t>
            </a:r>
            <a:endParaRPr lang="ko-KR" altLang="en-US" dirty="0">
              <a:ln>
                <a:solidFill>
                  <a:srgbClr val="464646">
                    <a:alpha val="80000"/>
                  </a:srgbClr>
                </a:solidFill>
              </a:ln>
              <a:solidFill>
                <a:srgbClr val="464646"/>
              </a:solidFill>
            </a:endParaRPr>
          </a:p>
          <a:p>
            <a:pPr marL="285750" indent="-285750" algn="just">
              <a:buFontTx/>
              <a:buChar char="-"/>
            </a:pPr>
            <a:r>
              <a:rPr lang="en-US" altLang="ko-KR" dirty="0">
                <a:ln>
                  <a:solidFill>
                    <a:srgbClr val="464646">
                      <a:alpha val="80000"/>
                    </a:srgbClr>
                  </a:solidFill>
                </a:ln>
                <a:solidFill>
                  <a:srgbClr val="464646"/>
                </a:solidFill>
              </a:rPr>
              <a:t>More neurons, more layers, and more train lead to the better results.</a:t>
            </a:r>
          </a:p>
          <a:p>
            <a:pPr marL="285750" indent="-285750" algn="just">
              <a:buFontTx/>
              <a:buChar char="-"/>
            </a:pPr>
            <a:r>
              <a:rPr lang="en-US" altLang="ko-KR" dirty="0">
                <a:ln>
                  <a:solidFill>
                    <a:srgbClr val="464646">
                      <a:alpha val="80000"/>
                    </a:srgbClr>
                  </a:solidFill>
                </a:ln>
                <a:solidFill>
                  <a:srgbClr val="464646"/>
                </a:solidFill>
              </a:rPr>
              <a:t>Dropout does not produce better results.</a:t>
            </a:r>
          </a:p>
          <a:p>
            <a:pPr marL="285750" indent="-285750" algn="just">
              <a:buFontTx/>
              <a:buChar char="-"/>
            </a:pPr>
            <a:r>
              <a:rPr lang="en-US" altLang="ko-KR" dirty="0">
                <a:ln>
                  <a:solidFill>
                    <a:srgbClr val="464646">
                      <a:alpha val="80000"/>
                    </a:srgbClr>
                  </a:solidFill>
                </a:ln>
                <a:solidFill>
                  <a:srgbClr val="464646"/>
                </a:solidFill>
              </a:rPr>
              <a:t>Activation Function: The </a:t>
            </a:r>
            <a:r>
              <a:rPr lang="en-US" altLang="ko-KR" dirty="0" err="1">
                <a:ln>
                  <a:solidFill>
                    <a:srgbClr val="464646">
                      <a:alpha val="80000"/>
                    </a:srgbClr>
                  </a:solidFill>
                </a:ln>
                <a:solidFill>
                  <a:srgbClr val="464646"/>
                </a:solidFill>
              </a:rPr>
              <a:t>ReLU</a:t>
            </a:r>
            <a:r>
              <a:rPr lang="en-US" altLang="ko-KR" dirty="0">
                <a:ln>
                  <a:solidFill>
                    <a:srgbClr val="464646">
                      <a:alpha val="80000"/>
                    </a:srgbClr>
                  </a:solidFill>
                </a:ln>
                <a:solidFill>
                  <a:srgbClr val="464646"/>
                </a:solidFill>
              </a:rPr>
              <a:t> is better than the logistic function.</a:t>
            </a:r>
          </a:p>
          <a:p>
            <a:pPr marL="285750" indent="-285750" algn="just">
              <a:buFontTx/>
              <a:buChar char="-"/>
            </a:pPr>
            <a:endParaRPr lang="en-US" altLang="ko-KR" dirty="0">
              <a:ln>
                <a:solidFill>
                  <a:srgbClr val="464646">
                    <a:alpha val="80000"/>
                  </a:srgbClr>
                </a:solidFill>
              </a:ln>
              <a:solidFill>
                <a:srgbClr val="464646"/>
              </a:solidFill>
            </a:endParaRPr>
          </a:p>
          <a:p>
            <a:pPr marL="285750" indent="-285750" algn="just">
              <a:buFontTx/>
              <a:buChar char="-"/>
            </a:pPr>
            <a:r>
              <a:rPr lang="en-US" altLang="ko-KR" dirty="0">
                <a:ln>
                  <a:solidFill>
                    <a:srgbClr val="464646">
                      <a:alpha val="80000"/>
                    </a:srgbClr>
                  </a:solidFill>
                </a:ln>
                <a:solidFill>
                  <a:srgbClr val="464646"/>
                </a:solidFill>
              </a:rPr>
              <a:t>NNs seem to be not quite effective for problems with mostly categorical features.</a:t>
            </a:r>
          </a:p>
        </p:txBody>
      </p:sp>
      <p:pic>
        <p:nvPicPr>
          <p:cNvPr id="15" name="그림 14"/>
          <p:cNvPicPr/>
          <p:nvPr/>
        </p:nvPicPr>
        <p:blipFill>
          <a:blip r:embed="rId3">
            <a:extLst>
              <a:ext uri="{28A0092B-C50C-407E-A947-70E740481C1C}">
                <a14:useLocalDpi xmlns:a14="http://schemas.microsoft.com/office/drawing/2010/main" val="0"/>
              </a:ext>
            </a:extLst>
          </a:blip>
          <a:stretch>
            <a:fillRect/>
          </a:stretch>
        </p:blipFill>
        <p:spPr>
          <a:xfrm>
            <a:off x="1772350" y="1016708"/>
            <a:ext cx="5976687" cy="3718578"/>
          </a:xfrm>
          <a:prstGeom prst="rect">
            <a:avLst/>
          </a:prstGeom>
        </p:spPr>
      </p:pic>
      <p:sp>
        <p:nvSpPr>
          <p:cNvPr id="16" name="TextBox 15">
            <a:extLst>
              <a:ext uri="{FF2B5EF4-FFF2-40B4-BE49-F238E27FC236}">
                <a16:creationId xmlns:a16="http://schemas.microsoft.com/office/drawing/2014/main" id="{27D08C49-3F97-4792-8100-C8CD4347CFE7}"/>
              </a:ext>
            </a:extLst>
          </p:cNvPr>
          <p:cNvSpPr txBox="1"/>
          <p:nvPr/>
        </p:nvSpPr>
        <p:spPr>
          <a:xfrm>
            <a:off x="986137" y="305389"/>
            <a:ext cx="3205429"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1. Neural Network: Results</a:t>
            </a:r>
            <a:endParaRPr lang="ko-KR" altLang="en-US" sz="2200" dirty="0">
              <a:latin typeface="a뉴고딕M" panose="02020600000000000000" pitchFamily="18" charset="-127"/>
              <a:ea typeface="a뉴고딕M" panose="02020600000000000000" pitchFamily="18" charset="-127"/>
            </a:endParaRPr>
          </a:p>
        </p:txBody>
      </p:sp>
      <p:sp>
        <p:nvSpPr>
          <p:cNvPr id="24" name="TextBox 23">
            <a:extLst>
              <a:ext uri="{FF2B5EF4-FFF2-40B4-BE49-F238E27FC236}">
                <a16:creationId xmlns:a16="http://schemas.microsoft.com/office/drawing/2014/main" id="{DE788B6D-3950-4E3F-A592-A7E2C837AA93}"/>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5" name="TextBox 24">
            <a:extLst>
              <a:ext uri="{FF2B5EF4-FFF2-40B4-BE49-F238E27FC236}">
                <a16:creationId xmlns:a16="http://schemas.microsoft.com/office/drawing/2014/main" id="{DAED535D-117E-448C-B09E-50B47CD1FB31}"/>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Tree>
    <p:extLst>
      <p:ext uri="{BB962C8B-B14F-4D97-AF65-F5344CB8AC3E}">
        <p14:creationId xmlns:p14="http://schemas.microsoft.com/office/powerpoint/2010/main" val="1142521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340" y="768350"/>
            <a:ext cx="8528685" cy="71755"/>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480"/>
            <a:ext cx="9144000" cy="22352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475" y="361950"/>
            <a:ext cx="50355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8905" y="361950"/>
            <a:ext cx="421640"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070" y="88265"/>
            <a:ext cx="856615" cy="76962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91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795"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680" y="430530"/>
            <a:ext cx="0" cy="294640"/>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AFD001D0-5F57-4939-A110-B144EEABDE38}"/>
              </a:ext>
            </a:extLst>
          </p:cNvPr>
          <p:cNvPicPr/>
          <p:nvPr/>
        </p:nvPicPr>
        <p:blipFill>
          <a:blip r:embed="rId3"/>
          <a:stretch>
            <a:fillRect/>
          </a:stretch>
        </p:blipFill>
        <p:spPr>
          <a:xfrm>
            <a:off x="307340" y="1246505"/>
            <a:ext cx="5654040" cy="3099435"/>
          </a:xfrm>
          <a:prstGeom prst="rect">
            <a:avLst/>
          </a:prstGeom>
        </p:spPr>
      </p:pic>
      <p:sp>
        <p:nvSpPr>
          <p:cNvPr id="54" name="TextBox 53">
            <a:extLst>
              <a:ext uri="{FF2B5EF4-FFF2-40B4-BE49-F238E27FC236}">
                <a16:creationId xmlns:a16="http://schemas.microsoft.com/office/drawing/2014/main" id="{B8D73777-DE15-4FB5-B99A-11869B58890B}"/>
              </a:ext>
            </a:extLst>
          </p:cNvPr>
          <p:cNvSpPr txBox="1"/>
          <p:nvPr/>
        </p:nvSpPr>
        <p:spPr>
          <a:xfrm>
            <a:off x="657860" y="4735195"/>
            <a:ext cx="8253095" cy="1200150"/>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1. Create N Bootstrap samples.</a:t>
            </a:r>
          </a:p>
          <a:p>
            <a:pPr algn="just"/>
            <a:r>
              <a:rPr lang="en-US" altLang="ko-KR" dirty="0">
                <a:ln>
                  <a:solidFill>
                    <a:srgbClr val="464646">
                      <a:alpha val="80000"/>
                    </a:srgbClr>
                  </a:solidFill>
                </a:ln>
                <a:solidFill>
                  <a:srgbClr val="464646"/>
                </a:solidFill>
              </a:rPr>
              <a:t>2. Create N trees with arbitrary Bootstrap samples and variables.</a:t>
            </a:r>
          </a:p>
          <a:p>
            <a:pPr algn="just"/>
            <a:r>
              <a:rPr lang="en-US" altLang="ko-KR" dirty="0">
                <a:ln>
                  <a:solidFill>
                    <a:srgbClr val="464646">
                      <a:alpha val="80000"/>
                    </a:srgbClr>
                  </a:solidFill>
                </a:ln>
                <a:solidFill>
                  <a:srgbClr val="464646"/>
                </a:solidFill>
              </a:rPr>
              <a:t>3. Train each trees in the ensemble.</a:t>
            </a:r>
          </a:p>
          <a:p>
            <a:pPr algn="just"/>
            <a:r>
              <a:rPr lang="en-US" altLang="ko-KR" dirty="0">
                <a:ln>
                  <a:solidFill>
                    <a:srgbClr val="464646">
                      <a:alpha val="80000"/>
                    </a:srgbClr>
                  </a:solidFill>
                </a:ln>
                <a:solidFill>
                  <a:srgbClr val="464646"/>
                </a:solidFill>
              </a:rPr>
              <a:t>4. Select the prediction result by voting method.</a:t>
            </a:r>
          </a:p>
        </p:txBody>
      </p:sp>
      <p:sp>
        <p:nvSpPr>
          <p:cNvPr id="55" name="TextBox 54"/>
          <p:cNvSpPr txBox="1">
            <a:spLocks/>
          </p:cNvSpPr>
          <p:nvPr/>
        </p:nvSpPr>
        <p:spPr>
          <a:xfrm>
            <a:off x="6180455" y="1919605"/>
            <a:ext cx="2853055" cy="1753235"/>
          </a:xfrm>
          <a:prstGeom prst="rect">
            <a:avLst/>
          </a:prstGeom>
          <a:noFill/>
        </p:spPr>
        <p:txBody>
          <a:bodyPr vert="horz" wrap="square" lIns="91440" tIns="45720" rIns="91440" bIns="45720" numCol="1" anchor="t">
            <a:spAutoFit/>
          </a:bodyPr>
          <a:lstStyle/>
          <a:p>
            <a:pPr marL="0" indent="0" algn="just"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Bootstrap?</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0" indent="0" algn="just" defTabSz="914400" eaLnBrk="0" fontAlgn="auto">
              <a:lnSpc>
                <a:spcPct val="100000"/>
              </a:lnSpc>
              <a:spcBef>
                <a:spcPts val="0"/>
              </a:spcBef>
              <a:spcAft>
                <a:spcPts val="0"/>
              </a:spcAft>
              <a:buFontTx/>
              <a:buNone/>
            </a:pPr>
            <a:r>
              <a:rPr lang="en-US" altLang="ko-KR" sz="1800" b="0" cap="none" dirty="0">
                <a:ln w="9525" cap="flat" cmpd="sng">
                  <a:solidFill>
                    <a:srgbClr val="464646">
                      <a:alpha val="80000"/>
                    </a:srgbClr>
                  </a:solidFill>
                  <a:prstDash val="solid"/>
                </a:ln>
                <a:solidFill>
                  <a:srgbClr val="464646"/>
                </a:solidFill>
                <a:latin typeface="Calibri" charset="0"/>
                <a:ea typeface="Calibri" charset="0"/>
              </a:rPr>
              <a:t>- To create data of the same size as the original data by Allowing duplication in given train data.</a:t>
            </a: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a:p>
            <a:pPr marL="0" indent="0" algn="just" defTabSz="914400" eaLnBrk="0" fontAlgn="auto">
              <a:lnSpc>
                <a:spcPct val="100000"/>
              </a:lnSpc>
              <a:spcBef>
                <a:spcPts val="0"/>
              </a:spcBef>
              <a:spcAft>
                <a:spcPts val="0"/>
              </a:spcAft>
              <a:buFontTx/>
              <a:buNone/>
            </a:pPr>
            <a:endParaRPr lang="ko-KR" altLang="en-US" sz="1800" b="0" cap="none" dirty="0">
              <a:ln w="9525" cap="flat" cmpd="sng">
                <a:solidFill>
                  <a:srgbClr val="464646">
                    <a:alpha val="80000"/>
                  </a:srgbClr>
                </a:solidFill>
                <a:prstDash val="solid"/>
              </a:ln>
              <a:solidFill>
                <a:srgbClr val="464646"/>
              </a:solidFill>
              <a:latin typeface="Calibri" charset="0"/>
              <a:ea typeface="Calibri" charset="0"/>
            </a:endParaRPr>
          </a:p>
        </p:txBody>
      </p:sp>
      <p:sp>
        <p:nvSpPr>
          <p:cNvPr id="16" name="TextBox 15">
            <a:extLst>
              <a:ext uri="{FF2B5EF4-FFF2-40B4-BE49-F238E27FC236}">
                <a16:creationId xmlns:a16="http://schemas.microsoft.com/office/drawing/2014/main" id="{89EB597A-A6ED-46BB-AE2D-FCD8D2AF5DE4}"/>
              </a:ext>
            </a:extLst>
          </p:cNvPr>
          <p:cNvSpPr txBox="1"/>
          <p:nvPr/>
        </p:nvSpPr>
        <p:spPr>
          <a:xfrm>
            <a:off x="986155" y="305435"/>
            <a:ext cx="3482975" cy="431165"/>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2. Random Forest: Algorithm</a:t>
            </a:r>
          </a:p>
        </p:txBody>
      </p:sp>
      <p:sp>
        <p:nvSpPr>
          <p:cNvPr id="24" name="TextBox 23">
            <a:extLst>
              <a:ext uri="{FF2B5EF4-FFF2-40B4-BE49-F238E27FC236}">
                <a16:creationId xmlns:a16="http://schemas.microsoft.com/office/drawing/2014/main" id="{F514E64D-492C-49EE-B17F-B10A46672BEF}"/>
              </a:ext>
            </a:extLst>
          </p:cNvPr>
          <p:cNvSpPr txBox="1"/>
          <p:nvPr/>
        </p:nvSpPr>
        <p:spPr>
          <a:xfrm>
            <a:off x="8096885" y="361950"/>
            <a:ext cx="42989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5" name="TextBox 24">
            <a:extLst>
              <a:ext uri="{FF2B5EF4-FFF2-40B4-BE49-F238E27FC236}">
                <a16:creationId xmlns:a16="http://schemas.microsoft.com/office/drawing/2014/main" id="{6BACDDD3-BE91-4108-BA90-89E6204CFB61}"/>
              </a:ext>
            </a:extLst>
          </p:cNvPr>
          <p:cNvSpPr txBox="1"/>
          <p:nvPr/>
        </p:nvSpPr>
        <p:spPr>
          <a:xfrm>
            <a:off x="8421370" y="361950"/>
            <a:ext cx="484505" cy="415290"/>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Tree>
    <p:extLst>
      <p:ext uri="{BB962C8B-B14F-4D97-AF65-F5344CB8AC3E}">
        <p14:creationId xmlns:p14="http://schemas.microsoft.com/office/powerpoint/2010/main" val="2943326192"/>
      </p:ext>
    </p:extLst>
  </p:cSld>
  <p:clrMapOvr>
    <a:masterClrMapping/>
  </p:clrMapOvr>
</p:sld>
</file>

<file path=ppt/theme/theme1.xml><?xml version="1.0" encoding="utf-8"?>
<a:theme xmlns:a="http://schemas.openxmlformats.org/drawingml/2006/main" name="Office 테마">
  <a:themeElements>
    <a:clrScheme name="연결2">
      <a:dk1>
        <a:sysClr val="windowText" lastClr="000000"/>
      </a:dk1>
      <a:lt1>
        <a:sysClr val="window" lastClr="FFFFFF"/>
      </a:lt1>
      <a:dk2>
        <a:srgbClr val="5A5A5A"/>
      </a:dk2>
      <a:lt2>
        <a:srgbClr val="E7E6E6"/>
      </a:lt2>
      <a:accent1>
        <a:srgbClr val="8BA9D8"/>
      </a:accent1>
      <a:accent2>
        <a:srgbClr val="51C4EB"/>
      </a:accent2>
      <a:accent3>
        <a:srgbClr val="ABADB3"/>
      </a:accent3>
      <a:accent4>
        <a:srgbClr val="D491C5"/>
      </a:accent4>
      <a:accent5>
        <a:srgbClr val="F081B8"/>
      </a:accent5>
      <a:accent6>
        <a:srgbClr val="D6CDD9"/>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n>
              <a:solidFill>
                <a:srgbClr val="464646">
                  <a:alpha val="80000"/>
                </a:srgbClr>
              </a:solidFill>
            </a:ln>
            <a:solidFill>
              <a:srgbClr val="464646"/>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Pages>15</Pages>
  <Words>1947</Words>
  <Characters>0</Characters>
  <Application>Microsoft Office PowerPoint</Application>
  <DocSecurity>0</DocSecurity>
  <PresentationFormat>화면 슬라이드 쇼(4:3)</PresentationFormat>
  <Lines>0</Lines>
  <Paragraphs>264</Paragraphs>
  <Slides>15</Slides>
  <Notes>14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15</vt:i4>
      </vt:variant>
    </vt:vector>
  </HeadingPairs>
  <TitlesOfParts>
    <vt:vector size="24" baseType="lpstr">
      <vt:lpstr>a뉴고딕L</vt:lpstr>
      <vt:lpstr>Calibri Light</vt:lpstr>
      <vt:lpstr>a뉴고딕E</vt:lpstr>
      <vt:lpstr>Arial</vt:lpstr>
      <vt:lpstr>굴림</vt:lpstr>
      <vt:lpstr>Calibri</vt:lpstr>
      <vt:lpstr>a뉴고딕M</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진선량</dc:creator>
  <cp:lastModifiedBy>skdnjskim@gmail.com</cp:lastModifiedBy>
  <cp:revision>4</cp:revision>
  <dcterms:modified xsi:type="dcterms:W3CDTF">2017-12-19T07:27:04Z</dcterms:modified>
</cp:coreProperties>
</file>